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89" r:id="rId4"/>
    <p:sldId id="288" r:id="rId5"/>
    <p:sldId id="299" r:id="rId6"/>
    <p:sldId id="297" r:id="rId7"/>
    <p:sldId id="258" r:id="rId8"/>
    <p:sldId id="292" r:id="rId9"/>
    <p:sldId id="293" r:id="rId10"/>
    <p:sldId id="298" r:id="rId11"/>
    <p:sldId id="291" r:id="rId12"/>
    <p:sldId id="261" r:id="rId13"/>
    <p:sldId id="294" r:id="rId14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1" autoAdjust="0"/>
    <p:restoredTop sz="94660"/>
  </p:normalViewPr>
  <p:slideViewPr>
    <p:cSldViewPr>
      <p:cViewPr varScale="1">
        <p:scale>
          <a:sx n="94" d="100"/>
          <a:sy n="94" d="100"/>
        </p:scale>
        <p:origin x="-4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97F4A-68BE-4366-B36C-991F85462038}" type="doc">
      <dgm:prSet loTypeId="urn:microsoft.com/office/officeart/2005/8/layout/radial1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C0E33BE7-5CD1-4023-A550-60C6C654C517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Book Antiqua" pitchFamily="18" charset="0"/>
            </a:rPr>
            <a:t>8.  </a:t>
          </a:r>
          <a:r>
            <a:rPr lang="es-ES" sz="1400" dirty="0" smtClean="0">
              <a:solidFill>
                <a:schemeClr val="tx1"/>
              </a:solidFill>
              <a:latin typeface="Book Antiqua" pitchFamily="18" charset="0"/>
            </a:rPr>
            <a:t>La búsqueda del bien común en la sociedad.</a:t>
          </a:r>
          <a:endParaRPr lang="es-ES" sz="1400" dirty="0">
            <a:solidFill>
              <a:schemeClr val="tx1"/>
            </a:solidFill>
            <a:latin typeface="Book Antiqua" pitchFamily="18" charset="0"/>
          </a:endParaRPr>
        </a:p>
      </dgm:t>
    </dgm:pt>
    <dgm:pt modelId="{459B4826-A4B8-4CF3-B678-AB6194FC6221}" type="parTrans" cxnId="{A980E893-334D-4232-A7CA-72D6BDDCA990}">
      <dgm:prSet/>
      <dgm:spPr/>
      <dgm:t>
        <a:bodyPr/>
        <a:lstStyle/>
        <a:p>
          <a:endParaRPr lang="es-ES"/>
        </a:p>
      </dgm:t>
    </dgm:pt>
    <dgm:pt modelId="{ACEA9674-A975-496F-9F0A-49462F5E1292}" type="sibTrans" cxnId="{A980E893-334D-4232-A7CA-72D6BDDCA990}">
      <dgm:prSet/>
      <dgm:spPr/>
      <dgm:t>
        <a:bodyPr/>
        <a:lstStyle/>
        <a:p>
          <a:endParaRPr lang="es-ES"/>
        </a:p>
      </dgm:t>
    </dgm:pt>
    <dgm:pt modelId="{4731018F-E50E-415C-B81D-3BC1D7FC076B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Book Antiqua" pitchFamily="18" charset="0"/>
            </a:rPr>
            <a:t>1.   </a:t>
          </a:r>
          <a:r>
            <a:rPr lang="es-ES" sz="1400" dirty="0" smtClean="0">
              <a:solidFill>
                <a:schemeClr val="tx1"/>
              </a:solidFill>
              <a:latin typeface="Book Antiqua" pitchFamily="18" charset="0"/>
            </a:rPr>
            <a:t>Cultura Tributaria  </a:t>
          </a:r>
        </a:p>
        <a:p>
          <a:r>
            <a:rPr lang="es-ES" sz="1400" dirty="0" smtClean="0">
              <a:solidFill>
                <a:schemeClr val="tx1"/>
              </a:solidFill>
              <a:latin typeface="Book Antiqua" pitchFamily="18" charset="0"/>
            </a:rPr>
            <a:t> Bases legales y políticas.   </a:t>
          </a:r>
        </a:p>
        <a:p>
          <a:r>
            <a:rPr lang="es-ES" sz="1400" dirty="0" smtClean="0">
              <a:solidFill>
                <a:schemeClr val="tx1"/>
              </a:solidFill>
              <a:latin typeface="Book Antiqua" pitchFamily="18" charset="0"/>
            </a:rPr>
            <a:t>  El TRI.</a:t>
          </a:r>
          <a:endParaRPr lang="es-ES" sz="1400" dirty="0">
            <a:solidFill>
              <a:schemeClr val="tx1"/>
            </a:solidFill>
            <a:latin typeface="Book Antiqua" pitchFamily="18" charset="0"/>
          </a:endParaRPr>
        </a:p>
      </dgm:t>
    </dgm:pt>
    <dgm:pt modelId="{64268C96-948D-4476-B30B-69DFF481B770}" type="parTrans" cxnId="{3E9F50E4-85EC-4079-A05F-BFBECD456A2E}">
      <dgm:prSet/>
      <dgm:spPr/>
      <dgm:t>
        <a:bodyPr/>
        <a:lstStyle/>
        <a:p>
          <a:endParaRPr lang="es-ES"/>
        </a:p>
      </dgm:t>
    </dgm:pt>
    <dgm:pt modelId="{EE4E27B9-D6EC-4587-86A7-BE62122E9014}" type="sibTrans" cxnId="{3E9F50E4-85EC-4079-A05F-BFBECD456A2E}">
      <dgm:prSet/>
      <dgm:spPr/>
      <dgm:t>
        <a:bodyPr/>
        <a:lstStyle/>
        <a:p>
          <a:endParaRPr lang="es-ES"/>
        </a:p>
      </dgm:t>
    </dgm:pt>
    <dgm:pt modelId="{3B3B0C0D-7B8F-4321-935A-3F85D1414075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Book Antiqua" pitchFamily="18" charset="0"/>
            </a:rPr>
            <a:t>2.  </a:t>
          </a:r>
          <a:r>
            <a:rPr lang="es-ES" sz="1400" dirty="0" smtClean="0">
              <a:solidFill>
                <a:schemeClr val="tx1"/>
              </a:solidFill>
              <a:latin typeface="Book Antiqua" pitchFamily="18" charset="0"/>
            </a:rPr>
            <a:t>Funciones de la SAT y los impuestos. </a:t>
          </a:r>
        </a:p>
        <a:p>
          <a:r>
            <a:rPr lang="es-ES" sz="1400" dirty="0" smtClean="0">
              <a:solidFill>
                <a:schemeClr val="tx1"/>
              </a:solidFill>
              <a:latin typeface="Book Antiqua" pitchFamily="18" charset="0"/>
            </a:rPr>
            <a:t> Valor:  Responsabilidad</a:t>
          </a:r>
          <a:endParaRPr lang="es-ES" sz="1400" dirty="0">
            <a:solidFill>
              <a:schemeClr val="tx1"/>
            </a:solidFill>
            <a:latin typeface="Book Antiqua" pitchFamily="18" charset="0"/>
          </a:endParaRPr>
        </a:p>
      </dgm:t>
    </dgm:pt>
    <dgm:pt modelId="{41F8155D-5B83-4EA4-8326-ADF742107F71}" type="parTrans" cxnId="{30C0A17E-3C42-454B-ADDB-C86300A9F458}">
      <dgm:prSet/>
      <dgm:spPr/>
      <dgm:t>
        <a:bodyPr/>
        <a:lstStyle/>
        <a:p>
          <a:endParaRPr lang="es-ES"/>
        </a:p>
      </dgm:t>
    </dgm:pt>
    <dgm:pt modelId="{70473B1A-F985-4F82-A2D6-F7B74D80CA81}" type="sibTrans" cxnId="{30C0A17E-3C42-454B-ADDB-C86300A9F458}">
      <dgm:prSet/>
      <dgm:spPr/>
      <dgm:t>
        <a:bodyPr/>
        <a:lstStyle/>
        <a:p>
          <a:endParaRPr lang="es-ES"/>
        </a:p>
      </dgm:t>
    </dgm:pt>
    <dgm:pt modelId="{7E366601-7A63-4BE6-AAAE-B9CEB1C0855C}">
      <dgm:prSet phldrT="[Texto]" custT="1"/>
      <dgm:spPr/>
      <dgm:t>
        <a:bodyPr/>
        <a:lstStyle/>
        <a:p>
          <a:r>
            <a:rPr lang="es-ES" sz="1400" b="1" dirty="0" smtClean="0">
              <a:solidFill>
                <a:srgbClr val="002060"/>
              </a:solidFill>
              <a:latin typeface="Book Antiqua" pitchFamily="18" charset="0"/>
            </a:rPr>
            <a:t>4</a:t>
          </a:r>
          <a:r>
            <a:rPr lang="es-ES" sz="1400" dirty="0" smtClean="0">
              <a:solidFill>
                <a:srgbClr val="002060"/>
              </a:solidFill>
              <a:latin typeface="Book Antiqua" pitchFamily="18" charset="0"/>
            </a:rPr>
            <a:t>.  Instrumentos para hacer declaraciones de impuestos y consecuencias de la omisión de información.</a:t>
          </a:r>
          <a:endParaRPr lang="es-ES" sz="1400" dirty="0">
            <a:solidFill>
              <a:srgbClr val="002060"/>
            </a:solidFill>
            <a:latin typeface="Book Antiqua" pitchFamily="18" charset="0"/>
          </a:endParaRPr>
        </a:p>
      </dgm:t>
    </dgm:pt>
    <dgm:pt modelId="{85EFCC1B-69CD-404D-997B-6A56FBE7DBCC}" type="parTrans" cxnId="{3C3EE4C1-6A27-4774-8624-F07ADFDB5811}">
      <dgm:prSet/>
      <dgm:spPr/>
      <dgm:t>
        <a:bodyPr/>
        <a:lstStyle/>
        <a:p>
          <a:endParaRPr lang="es-ES"/>
        </a:p>
      </dgm:t>
    </dgm:pt>
    <dgm:pt modelId="{C0A5D6E9-F218-4A35-8B91-3290D456E781}" type="sibTrans" cxnId="{3C3EE4C1-6A27-4774-8624-F07ADFDB5811}">
      <dgm:prSet/>
      <dgm:spPr/>
      <dgm:t>
        <a:bodyPr/>
        <a:lstStyle/>
        <a:p>
          <a:endParaRPr lang="es-ES"/>
        </a:p>
      </dgm:t>
    </dgm:pt>
    <dgm:pt modelId="{0F67D173-C34C-4CD2-BBE1-7C840D220652}">
      <dgm:prSet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Book Antiqua" pitchFamily="18" charset="0"/>
            </a:rPr>
            <a:t>5.  </a:t>
          </a:r>
          <a:r>
            <a:rPr lang="es-ES" sz="1400" dirty="0" smtClean="0">
              <a:solidFill>
                <a:schemeClr val="tx1"/>
              </a:solidFill>
              <a:latin typeface="Book Antiqua" pitchFamily="18" charset="0"/>
            </a:rPr>
            <a:t>La importancia de la fiscalización tributaria.  </a:t>
          </a:r>
        </a:p>
        <a:p>
          <a:r>
            <a:rPr lang="es-ES" sz="1400" dirty="0" smtClean="0">
              <a:solidFill>
                <a:schemeClr val="tx1"/>
              </a:solidFill>
              <a:latin typeface="Book Antiqua" pitchFamily="18" charset="0"/>
            </a:rPr>
            <a:t>Valor Transparencia</a:t>
          </a:r>
          <a:endParaRPr lang="es-ES" sz="1400" dirty="0">
            <a:solidFill>
              <a:schemeClr val="tx1"/>
            </a:solidFill>
            <a:latin typeface="Book Antiqua" pitchFamily="18" charset="0"/>
          </a:endParaRPr>
        </a:p>
      </dgm:t>
    </dgm:pt>
    <dgm:pt modelId="{612443C6-48D5-44F2-9CA4-B0C8423CD96C}" type="parTrans" cxnId="{FA0278E5-4AF5-42AE-A4C8-A9A6E874CEFA}">
      <dgm:prSet/>
      <dgm:spPr/>
      <dgm:t>
        <a:bodyPr/>
        <a:lstStyle/>
        <a:p>
          <a:endParaRPr lang="es-ES"/>
        </a:p>
      </dgm:t>
    </dgm:pt>
    <dgm:pt modelId="{DC34C4F9-EC8A-4360-8B79-2099CB5F3273}" type="sibTrans" cxnId="{FA0278E5-4AF5-42AE-A4C8-A9A6E874CEFA}">
      <dgm:prSet/>
      <dgm:spPr/>
      <dgm:t>
        <a:bodyPr/>
        <a:lstStyle/>
        <a:p>
          <a:endParaRPr lang="es-ES"/>
        </a:p>
      </dgm:t>
    </dgm:pt>
    <dgm:pt modelId="{60969FF5-EE28-4F3F-9A31-33D5262FBD3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Book Antiqua" pitchFamily="18" charset="0"/>
            </a:rPr>
            <a:t>7</a:t>
          </a:r>
          <a:r>
            <a:rPr lang="es-ES" sz="1400" dirty="0" smtClean="0">
              <a:solidFill>
                <a:schemeClr val="tx1"/>
              </a:solidFill>
              <a:latin typeface="Book Antiqua" pitchFamily="18" charset="0"/>
            </a:rPr>
            <a:t>.  Economía básica de un país.  Producción, intercambio, consumo.  Derechos y obligaciones del consumidor</a:t>
          </a:r>
          <a:endParaRPr lang="es-ES" sz="1400" dirty="0">
            <a:solidFill>
              <a:schemeClr val="tx1"/>
            </a:solidFill>
            <a:latin typeface="Book Antiqua" pitchFamily="18" charset="0"/>
          </a:endParaRPr>
        </a:p>
      </dgm:t>
    </dgm:pt>
    <dgm:pt modelId="{6F41C925-0EDF-456B-B461-4C5BB277E3D2}" type="parTrans" cxnId="{33E2B5EC-B389-473A-8AD1-BF607364EE41}">
      <dgm:prSet/>
      <dgm:spPr/>
      <dgm:t>
        <a:bodyPr/>
        <a:lstStyle/>
        <a:p>
          <a:endParaRPr lang="es-ES"/>
        </a:p>
      </dgm:t>
    </dgm:pt>
    <dgm:pt modelId="{4921C34C-EAE4-4BED-99C3-FA583FDAD42B}" type="sibTrans" cxnId="{33E2B5EC-B389-473A-8AD1-BF607364EE41}">
      <dgm:prSet/>
      <dgm:spPr/>
      <dgm:t>
        <a:bodyPr/>
        <a:lstStyle/>
        <a:p>
          <a:endParaRPr lang="es-ES"/>
        </a:p>
      </dgm:t>
    </dgm:pt>
    <dgm:pt modelId="{5492B9A7-8AA3-4A3F-B336-EC1503A1848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Book Antiqua" pitchFamily="18" charset="0"/>
            </a:rPr>
            <a:t>3.  </a:t>
          </a:r>
          <a:r>
            <a:rPr lang="es-ES" sz="1400" dirty="0" smtClean="0">
              <a:solidFill>
                <a:schemeClr val="tx1"/>
              </a:solidFill>
              <a:latin typeface="Book Antiqua" pitchFamily="18" charset="0"/>
            </a:rPr>
            <a:t>La economía.  La economía formal e informal.  Valor:  Integridad.</a:t>
          </a:r>
          <a:endParaRPr lang="es-ES" sz="1400" dirty="0">
            <a:solidFill>
              <a:schemeClr val="tx1"/>
            </a:solidFill>
            <a:latin typeface="Book Antiqua" pitchFamily="18" charset="0"/>
          </a:endParaRPr>
        </a:p>
      </dgm:t>
    </dgm:pt>
    <dgm:pt modelId="{80A04E40-776A-483E-B435-7F6E08F8305D}" type="parTrans" cxnId="{79CDA873-17FE-4616-9110-CE58BAA67140}">
      <dgm:prSet/>
      <dgm:spPr/>
      <dgm:t>
        <a:bodyPr/>
        <a:lstStyle/>
        <a:p>
          <a:endParaRPr lang="es-ES"/>
        </a:p>
      </dgm:t>
    </dgm:pt>
    <dgm:pt modelId="{8473B30D-C654-4622-AA8D-ED12053BF3AC}" type="sibTrans" cxnId="{79CDA873-17FE-4616-9110-CE58BAA67140}">
      <dgm:prSet/>
      <dgm:spPr/>
      <dgm:t>
        <a:bodyPr/>
        <a:lstStyle/>
        <a:p>
          <a:endParaRPr lang="es-ES"/>
        </a:p>
      </dgm:t>
    </dgm:pt>
    <dgm:pt modelId="{2F5B1D7D-9A0E-4385-A2A3-6F988B701EA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 smtClean="0">
              <a:solidFill>
                <a:schemeClr val="tx1"/>
              </a:solidFill>
              <a:latin typeface="Book Antiqua" pitchFamily="18" charset="0"/>
            </a:rPr>
            <a:t>6.  </a:t>
          </a:r>
          <a:r>
            <a:rPr lang="es-ES" sz="1400" dirty="0" smtClean="0">
              <a:solidFill>
                <a:schemeClr val="tx1"/>
              </a:solidFill>
              <a:latin typeface="Book Antiqua" pitchFamily="18" charset="0"/>
            </a:rPr>
            <a:t>Distribución de los impuestos a los diferentes rubros del gasto público.   Valor Integridad.</a:t>
          </a:r>
          <a:endParaRPr lang="es-ES" sz="1400" dirty="0">
            <a:solidFill>
              <a:schemeClr val="tx1"/>
            </a:solidFill>
            <a:latin typeface="Book Antiqua" pitchFamily="18" charset="0"/>
          </a:endParaRPr>
        </a:p>
      </dgm:t>
    </dgm:pt>
    <dgm:pt modelId="{968996C3-49CC-4181-BD38-65CCC46D46BD}" type="parTrans" cxnId="{7497BE82-5344-4644-AD7E-4E84FBCB0EB7}">
      <dgm:prSet/>
      <dgm:spPr/>
      <dgm:t>
        <a:bodyPr/>
        <a:lstStyle/>
        <a:p>
          <a:endParaRPr lang="es-ES"/>
        </a:p>
      </dgm:t>
    </dgm:pt>
    <dgm:pt modelId="{0B327D00-62F2-4745-832C-738BED52923E}" type="sibTrans" cxnId="{7497BE82-5344-4644-AD7E-4E84FBCB0EB7}">
      <dgm:prSet/>
      <dgm:spPr/>
      <dgm:t>
        <a:bodyPr/>
        <a:lstStyle/>
        <a:p>
          <a:endParaRPr lang="es-ES"/>
        </a:p>
      </dgm:t>
    </dgm:pt>
    <dgm:pt modelId="{8F6D55E0-AA28-4ED4-B00C-90D8A2D0D32B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  <a:latin typeface="Book Antiqua" pitchFamily="18" charset="0"/>
            </a:rPr>
            <a:t>Temas</a:t>
          </a:r>
          <a:endParaRPr lang="es-ES" sz="2000" b="1" dirty="0">
            <a:solidFill>
              <a:schemeClr val="tx1"/>
            </a:solidFill>
            <a:latin typeface="Book Antiqua" pitchFamily="18" charset="0"/>
          </a:endParaRPr>
        </a:p>
      </dgm:t>
    </dgm:pt>
    <dgm:pt modelId="{31EFDF86-550E-4E96-8053-04FC992C5A50}" type="sibTrans" cxnId="{825FDEEA-FF19-4E5A-8FFD-5EDD38BDF0E4}">
      <dgm:prSet/>
      <dgm:spPr/>
      <dgm:t>
        <a:bodyPr/>
        <a:lstStyle/>
        <a:p>
          <a:endParaRPr lang="es-ES"/>
        </a:p>
      </dgm:t>
    </dgm:pt>
    <dgm:pt modelId="{BF479FDB-3AF8-41BE-98F1-719C876A39AC}" type="parTrans" cxnId="{825FDEEA-FF19-4E5A-8FFD-5EDD38BDF0E4}">
      <dgm:prSet/>
      <dgm:spPr/>
      <dgm:t>
        <a:bodyPr/>
        <a:lstStyle/>
        <a:p>
          <a:endParaRPr lang="es-ES"/>
        </a:p>
      </dgm:t>
    </dgm:pt>
    <dgm:pt modelId="{7A77A396-8DEF-422B-A8B7-8DA7D6B0D971}" type="pres">
      <dgm:prSet presAssocID="{56697F4A-68BE-4366-B36C-991F8546203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GT"/>
        </a:p>
      </dgm:t>
    </dgm:pt>
    <dgm:pt modelId="{A6808CDB-9F2D-48C3-B585-0A014B9F3520}" type="pres">
      <dgm:prSet presAssocID="{8F6D55E0-AA28-4ED4-B00C-90D8A2D0D32B}" presName="centerShape" presStyleLbl="node0" presStyleIdx="0" presStyleCnt="1" custScaleX="157468" custLinFactNeighborX="5150" custLinFactNeighborY="305"/>
      <dgm:spPr/>
      <dgm:t>
        <a:bodyPr/>
        <a:lstStyle/>
        <a:p>
          <a:endParaRPr lang="es-ES"/>
        </a:p>
      </dgm:t>
    </dgm:pt>
    <dgm:pt modelId="{F83A58F2-3385-40E4-94B5-5335B59DC665}" type="pres">
      <dgm:prSet presAssocID="{459B4826-A4B8-4CF3-B678-AB6194FC6221}" presName="Name9" presStyleLbl="parChTrans1D2" presStyleIdx="0" presStyleCnt="8"/>
      <dgm:spPr/>
      <dgm:t>
        <a:bodyPr/>
        <a:lstStyle/>
        <a:p>
          <a:endParaRPr lang="es-GT"/>
        </a:p>
      </dgm:t>
    </dgm:pt>
    <dgm:pt modelId="{7B0F56E0-B4A1-42FB-A70A-E48DFD52821F}" type="pres">
      <dgm:prSet presAssocID="{459B4826-A4B8-4CF3-B678-AB6194FC6221}" presName="connTx" presStyleLbl="parChTrans1D2" presStyleIdx="0" presStyleCnt="8"/>
      <dgm:spPr/>
      <dgm:t>
        <a:bodyPr/>
        <a:lstStyle/>
        <a:p>
          <a:endParaRPr lang="es-GT"/>
        </a:p>
      </dgm:t>
    </dgm:pt>
    <dgm:pt modelId="{A77A6088-6A93-411F-8CED-D59885F3580D}" type="pres">
      <dgm:prSet presAssocID="{C0E33BE7-5CD1-4023-A550-60C6C654C517}" presName="node" presStyleLbl="node1" presStyleIdx="0" presStyleCnt="8" custScaleX="283273" custScaleY="118289" custRadScaleRad="160079" custRadScaleInc="-280683">
        <dgm:presLayoutVars>
          <dgm:bulletEnabled val="1"/>
        </dgm:presLayoutVars>
      </dgm:prSet>
      <dgm:spPr/>
      <dgm:t>
        <a:bodyPr/>
        <a:lstStyle/>
        <a:p>
          <a:endParaRPr lang="es-GT"/>
        </a:p>
      </dgm:t>
    </dgm:pt>
    <dgm:pt modelId="{C9896574-9B8E-475F-BDE5-A940AD203C4C}" type="pres">
      <dgm:prSet presAssocID="{64268C96-948D-4476-B30B-69DFF481B770}" presName="Name9" presStyleLbl="parChTrans1D2" presStyleIdx="1" presStyleCnt="8"/>
      <dgm:spPr/>
      <dgm:t>
        <a:bodyPr/>
        <a:lstStyle/>
        <a:p>
          <a:endParaRPr lang="es-GT"/>
        </a:p>
      </dgm:t>
    </dgm:pt>
    <dgm:pt modelId="{F5BC8A40-760F-4D55-8F41-8E0575DB1364}" type="pres">
      <dgm:prSet presAssocID="{64268C96-948D-4476-B30B-69DFF481B770}" presName="connTx" presStyleLbl="parChTrans1D2" presStyleIdx="1" presStyleCnt="8"/>
      <dgm:spPr/>
      <dgm:t>
        <a:bodyPr/>
        <a:lstStyle/>
        <a:p>
          <a:endParaRPr lang="es-GT"/>
        </a:p>
      </dgm:t>
    </dgm:pt>
    <dgm:pt modelId="{A94D0E5C-4741-4F45-9DF7-07D92ECF464E}" type="pres">
      <dgm:prSet presAssocID="{4731018F-E50E-415C-B81D-3BC1D7FC076B}" presName="node" presStyleLbl="node1" presStyleIdx="1" presStyleCnt="8" custScaleX="272392" custRadScaleRad="99979" custRadScaleInc="-1826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20BB28-510F-44A5-A088-558EEE64EC41}" type="pres">
      <dgm:prSet presAssocID="{41F8155D-5B83-4EA4-8326-ADF742107F71}" presName="Name9" presStyleLbl="parChTrans1D2" presStyleIdx="2" presStyleCnt="8"/>
      <dgm:spPr/>
      <dgm:t>
        <a:bodyPr/>
        <a:lstStyle/>
        <a:p>
          <a:endParaRPr lang="es-GT"/>
        </a:p>
      </dgm:t>
    </dgm:pt>
    <dgm:pt modelId="{1505E5C7-049D-44B8-ACFD-5E52691C0C78}" type="pres">
      <dgm:prSet presAssocID="{41F8155D-5B83-4EA4-8326-ADF742107F71}" presName="connTx" presStyleLbl="parChTrans1D2" presStyleIdx="2" presStyleCnt="8"/>
      <dgm:spPr/>
      <dgm:t>
        <a:bodyPr/>
        <a:lstStyle/>
        <a:p>
          <a:endParaRPr lang="es-GT"/>
        </a:p>
      </dgm:t>
    </dgm:pt>
    <dgm:pt modelId="{764E44A6-9FE9-476C-B1C1-3A1770E16C0C}" type="pres">
      <dgm:prSet presAssocID="{3B3B0C0D-7B8F-4321-935A-3F85D1414075}" presName="node" presStyleLbl="node1" presStyleIdx="2" presStyleCnt="8" custScaleX="272653" custScaleY="103198" custRadScaleRad="163413" custRadScaleInc="-1131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1F2481-7D04-4D1C-AAB5-7ED0A34382F3}" type="pres">
      <dgm:prSet presAssocID="{85EFCC1B-69CD-404D-997B-6A56FBE7DBCC}" presName="Name9" presStyleLbl="parChTrans1D2" presStyleIdx="3" presStyleCnt="8"/>
      <dgm:spPr/>
      <dgm:t>
        <a:bodyPr/>
        <a:lstStyle/>
        <a:p>
          <a:endParaRPr lang="es-GT"/>
        </a:p>
      </dgm:t>
    </dgm:pt>
    <dgm:pt modelId="{94C492AD-BFB0-40E0-B8CC-677DF5A47B24}" type="pres">
      <dgm:prSet presAssocID="{85EFCC1B-69CD-404D-997B-6A56FBE7DBCC}" presName="connTx" presStyleLbl="parChTrans1D2" presStyleIdx="3" presStyleCnt="8"/>
      <dgm:spPr/>
      <dgm:t>
        <a:bodyPr/>
        <a:lstStyle/>
        <a:p>
          <a:endParaRPr lang="es-GT"/>
        </a:p>
      </dgm:t>
    </dgm:pt>
    <dgm:pt modelId="{98C85B6F-4030-4BFF-96DD-6314A5BFABC3}" type="pres">
      <dgm:prSet presAssocID="{7E366601-7A63-4BE6-AAAE-B9CEB1C0855C}" presName="node" presStyleLbl="node1" presStyleIdx="3" presStyleCnt="8" custScaleX="291043" custScaleY="99029" custRadScaleRad="160335" custRadScaleInc="-1023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6AFB72-C661-4AE2-B56A-C02D43C7760B}" type="pres">
      <dgm:prSet presAssocID="{612443C6-48D5-44F2-9CA4-B0C8423CD96C}" presName="Name9" presStyleLbl="parChTrans1D2" presStyleIdx="4" presStyleCnt="8"/>
      <dgm:spPr/>
      <dgm:t>
        <a:bodyPr/>
        <a:lstStyle/>
        <a:p>
          <a:endParaRPr lang="es-GT"/>
        </a:p>
      </dgm:t>
    </dgm:pt>
    <dgm:pt modelId="{1F9A8A4D-9A54-4F02-A482-164B46D15005}" type="pres">
      <dgm:prSet presAssocID="{612443C6-48D5-44F2-9CA4-B0C8423CD96C}" presName="connTx" presStyleLbl="parChTrans1D2" presStyleIdx="4" presStyleCnt="8"/>
      <dgm:spPr/>
      <dgm:t>
        <a:bodyPr/>
        <a:lstStyle/>
        <a:p>
          <a:endParaRPr lang="es-GT"/>
        </a:p>
      </dgm:t>
    </dgm:pt>
    <dgm:pt modelId="{0020D323-2A34-45E5-8D6A-AA52E44DC918}" type="pres">
      <dgm:prSet presAssocID="{0F67D173-C34C-4CD2-BBE1-7C840D220652}" presName="node" presStyleLbl="node1" presStyleIdx="4" presStyleCnt="8" custScaleX="278173" custRadScaleRad="98286" custRadScaleInc="-317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454399-28A5-4038-A4D9-5268AF17C9C2}" type="pres">
      <dgm:prSet presAssocID="{6F41C925-0EDF-456B-B461-4C5BB277E3D2}" presName="Name9" presStyleLbl="parChTrans1D2" presStyleIdx="5" presStyleCnt="8"/>
      <dgm:spPr/>
      <dgm:t>
        <a:bodyPr/>
        <a:lstStyle/>
        <a:p>
          <a:endParaRPr lang="es-GT"/>
        </a:p>
      </dgm:t>
    </dgm:pt>
    <dgm:pt modelId="{02273E30-4ED6-4F0D-8259-4C8BA7BE6806}" type="pres">
      <dgm:prSet presAssocID="{6F41C925-0EDF-456B-B461-4C5BB277E3D2}" presName="connTx" presStyleLbl="parChTrans1D2" presStyleIdx="5" presStyleCnt="8"/>
      <dgm:spPr/>
      <dgm:t>
        <a:bodyPr/>
        <a:lstStyle/>
        <a:p>
          <a:endParaRPr lang="es-GT"/>
        </a:p>
      </dgm:t>
    </dgm:pt>
    <dgm:pt modelId="{D03D2EE8-D072-402B-BF4A-1A93CCD20655}" type="pres">
      <dgm:prSet presAssocID="{60969FF5-EE28-4F3F-9A31-33D5262FBD32}" presName="node" presStyleLbl="node1" presStyleIdx="5" presStyleCnt="8" custScaleX="295611" custScaleY="113622" custRadScaleRad="139354" custRadScaleInc="2119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09DD5F-7B08-4893-A48F-D3E1D2747ED0}" type="pres">
      <dgm:prSet presAssocID="{80A04E40-776A-483E-B435-7F6E08F8305D}" presName="Name9" presStyleLbl="parChTrans1D2" presStyleIdx="6" presStyleCnt="8"/>
      <dgm:spPr/>
      <dgm:t>
        <a:bodyPr/>
        <a:lstStyle/>
        <a:p>
          <a:endParaRPr lang="es-GT"/>
        </a:p>
      </dgm:t>
    </dgm:pt>
    <dgm:pt modelId="{7914F57A-0A25-4854-A200-B14411157856}" type="pres">
      <dgm:prSet presAssocID="{80A04E40-776A-483E-B435-7F6E08F8305D}" presName="connTx" presStyleLbl="parChTrans1D2" presStyleIdx="6" presStyleCnt="8"/>
      <dgm:spPr/>
      <dgm:t>
        <a:bodyPr/>
        <a:lstStyle/>
        <a:p>
          <a:endParaRPr lang="es-GT"/>
        </a:p>
      </dgm:t>
    </dgm:pt>
    <dgm:pt modelId="{E273D845-4A09-41D2-98F2-C902520ED3FF}" type="pres">
      <dgm:prSet presAssocID="{5492B9A7-8AA3-4A3F-B336-EC1503A18489}" presName="node" presStyleLbl="node1" presStyleIdx="6" presStyleCnt="8" custScaleX="281137" custScaleY="124237" custRadScaleRad="146438" custRadScaleInc="7940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78C843-9A9D-43AD-8F07-038BE8B883EA}" type="pres">
      <dgm:prSet presAssocID="{968996C3-49CC-4181-BD38-65CCC46D46BD}" presName="Name9" presStyleLbl="parChTrans1D2" presStyleIdx="7" presStyleCnt="8"/>
      <dgm:spPr/>
      <dgm:t>
        <a:bodyPr/>
        <a:lstStyle/>
        <a:p>
          <a:endParaRPr lang="es-GT"/>
        </a:p>
      </dgm:t>
    </dgm:pt>
    <dgm:pt modelId="{A4CF7CA1-5A6C-4010-827F-759D6FB9423F}" type="pres">
      <dgm:prSet presAssocID="{968996C3-49CC-4181-BD38-65CCC46D46BD}" presName="connTx" presStyleLbl="parChTrans1D2" presStyleIdx="7" presStyleCnt="8"/>
      <dgm:spPr/>
      <dgm:t>
        <a:bodyPr/>
        <a:lstStyle/>
        <a:p>
          <a:endParaRPr lang="es-GT"/>
        </a:p>
      </dgm:t>
    </dgm:pt>
    <dgm:pt modelId="{07147AA1-58CD-4005-B77E-15A6A3900C75}" type="pres">
      <dgm:prSet presAssocID="{2F5B1D7D-9A0E-4385-A2A3-6F988B701EA9}" presName="node" presStyleLbl="node1" presStyleIdx="7" presStyleCnt="8" custScaleX="298834" custScaleY="113986" custRadScaleRad="147674" custRadScaleInc="-30827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B1BB85D-85B1-4F6A-9A76-90B38C125AE8}" type="presOf" srcId="{612443C6-48D5-44F2-9CA4-B0C8423CD96C}" destId="{6E6AFB72-C661-4AE2-B56A-C02D43C7760B}" srcOrd="0" destOrd="0" presId="urn:microsoft.com/office/officeart/2005/8/layout/radial1"/>
    <dgm:cxn modelId="{8E11B334-C139-4D8D-9EFE-32AC2A93FEDE}" type="presOf" srcId="{2F5B1D7D-9A0E-4385-A2A3-6F988B701EA9}" destId="{07147AA1-58CD-4005-B77E-15A6A3900C75}" srcOrd="0" destOrd="0" presId="urn:microsoft.com/office/officeart/2005/8/layout/radial1"/>
    <dgm:cxn modelId="{F8EAAC83-ADFE-4B39-81D4-B0B3D515F26B}" type="presOf" srcId="{8F6D55E0-AA28-4ED4-B00C-90D8A2D0D32B}" destId="{A6808CDB-9F2D-48C3-B585-0A014B9F3520}" srcOrd="0" destOrd="0" presId="urn:microsoft.com/office/officeart/2005/8/layout/radial1"/>
    <dgm:cxn modelId="{DE561CE3-159F-4CBE-A07C-06237D29AF70}" type="presOf" srcId="{41F8155D-5B83-4EA4-8326-ADF742107F71}" destId="{1505E5C7-049D-44B8-ACFD-5E52691C0C78}" srcOrd="1" destOrd="0" presId="urn:microsoft.com/office/officeart/2005/8/layout/radial1"/>
    <dgm:cxn modelId="{61C5D77C-98EF-4174-A52B-28A0862FEF32}" type="presOf" srcId="{612443C6-48D5-44F2-9CA4-B0C8423CD96C}" destId="{1F9A8A4D-9A54-4F02-A482-164B46D15005}" srcOrd="1" destOrd="0" presId="urn:microsoft.com/office/officeart/2005/8/layout/radial1"/>
    <dgm:cxn modelId="{6559C3DC-10E3-47D8-9983-8CC49BAB9F28}" type="presOf" srcId="{64268C96-948D-4476-B30B-69DFF481B770}" destId="{F5BC8A40-760F-4D55-8F41-8E0575DB1364}" srcOrd="1" destOrd="0" presId="urn:microsoft.com/office/officeart/2005/8/layout/radial1"/>
    <dgm:cxn modelId="{7497BE82-5344-4644-AD7E-4E84FBCB0EB7}" srcId="{8F6D55E0-AA28-4ED4-B00C-90D8A2D0D32B}" destId="{2F5B1D7D-9A0E-4385-A2A3-6F988B701EA9}" srcOrd="7" destOrd="0" parTransId="{968996C3-49CC-4181-BD38-65CCC46D46BD}" sibTransId="{0B327D00-62F2-4745-832C-738BED52923E}"/>
    <dgm:cxn modelId="{A980E893-334D-4232-A7CA-72D6BDDCA990}" srcId="{8F6D55E0-AA28-4ED4-B00C-90D8A2D0D32B}" destId="{C0E33BE7-5CD1-4023-A550-60C6C654C517}" srcOrd="0" destOrd="0" parTransId="{459B4826-A4B8-4CF3-B678-AB6194FC6221}" sibTransId="{ACEA9674-A975-496F-9F0A-49462F5E1292}"/>
    <dgm:cxn modelId="{910A3C03-3756-45A2-9B03-CD17A4D6D146}" type="presOf" srcId="{56697F4A-68BE-4366-B36C-991F85462038}" destId="{7A77A396-8DEF-422B-A8B7-8DA7D6B0D971}" srcOrd="0" destOrd="0" presId="urn:microsoft.com/office/officeart/2005/8/layout/radial1"/>
    <dgm:cxn modelId="{623802DD-A516-4829-A8B2-CC4FC8EFE773}" type="presOf" srcId="{968996C3-49CC-4181-BD38-65CCC46D46BD}" destId="{A4CF7CA1-5A6C-4010-827F-759D6FB9423F}" srcOrd="1" destOrd="0" presId="urn:microsoft.com/office/officeart/2005/8/layout/radial1"/>
    <dgm:cxn modelId="{4FC2B8DD-83BF-4299-864A-F0ABE200AB9F}" type="presOf" srcId="{85EFCC1B-69CD-404D-997B-6A56FBE7DBCC}" destId="{94C492AD-BFB0-40E0-B8CC-677DF5A47B24}" srcOrd="1" destOrd="0" presId="urn:microsoft.com/office/officeart/2005/8/layout/radial1"/>
    <dgm:cxn modelId="{BD00D09B-0CA0-4900-92F4-18E17329CBBE}" type="presOf" srcId="{968996C3-49CC-4181-BD38-65CCC46D46BD}" destId="{7878C843-9A9D-43AD-8F07-038BE8B883EA}" srcOrd="0" destOrd="0" presId="urn:microsoft.com/office/officeart/2005/8/layout/radial1"/>
    <dgm:cxn modelId="{CB4B180F-5660-42D6-82CC-FA3F30FD1BA0}" type="presOf" srcId="{80A04E40-776A-483E-B435-7F6E08F8305D}" destId="{2309DD5F-7B08-4893-A48F-D3E1D2747ED0}" srcOrd="0" destOrd="0" presId="urn:microsoft.com/office/officeart/2005/8/layout/radial1"/>
    <dgm:cxn modelId="{4F69137F-B4CE-4186-BF53-FDDB4AD0131F}" type="presOf" srcId="{C0E33BE7-5CD1-4023-A550-60C6C654C517}" destId="{A77A6088-6A93-411F-8CED-D59885F3580D}" srcOrd="0" destOrd="0" presId="urn:microsoft.com/office/officeart/2005/8/layout/radial1"/>
    <dgm:cxn modelId="{825FDEEA-FF19-4E5A-8FFD-5EDD38BDF0E4}" srcId="{56697F4A-68BE-4366-B36C-991F85462038}" destId="{8F6D55E0-AA28-4ED4-B00C-90D8A2D0D32B}" srcOrd="0" destOrd="0" parTransId="{BF479FDB-3AF8-41BE-98F1-719C876A39AC}" sibTransId="{31EFDF86-550E-4E96-8053-04FC992C5A50}"/>
    <dgm:cxn modelId="{FA0278E5-4AF5-42AE-A4C8-A9A6E874CEFA}" srcId="{8F6D55E0-AA28-4ED4-B00C-90D8A2D0D32B}" destId="{0F67D173-C34C-4CD2-BBE1-7C840D220652}" srcOrd="4" destOrd="0" parTransId="{612443C6-48D5-44F2-9CA4-B0C8423CD96C}" sibTransId="{DC34C4F9-EC8A-4360-8B79-2099CB5F3273}"/>
    <dgm:cxn modelId="{78DD8097-3D38-47A9-91C9-9111E775AA81}" type="presOf" srcId="{64268C96-948D-4476-B30B-69DFF481B770}" destId="{C9896574-9B8E-475F-BDE5-A940AD203C4C}" srcOrd="0" destOrd="0" presId="urn:microsoft.com/office/officeart/2005/8/layout/radial1"/>
    <dgm:cxn modelId="{786B138E-1220-439E-8CAA-D7050D54CF8E}" type="presOf" srcId="{60969FF5-EE28-4F3F-9A31-33D5262FBD32}" destId="{D03D2EE8-D072-402B-BF4A-1A93CCD20655}" srcOrd="0" destOrd="0" presId="urn:microsoft.com/office/officeart/2005/8/layout/radial1"/>
    <dgm:cxn modelId="{1A75497C-4E89-4D7B-BFEA-0E606D7BBEF0}" type="presOf" srcId="{41F8155D-5B83-4EA4-8326-ADF742107F71}" destId="{FB20BB28-510F-44A5-A088-558EEE64EC41}" srcOrd="0" destOrd="0" presId="urn:microsoft.com/office/officeart/2005/8/layout/radial1"/>
    <dgm:cxn modelId="{3C3EE4C1-6A27-4774-8624-F07ADFDB5811}" srcId="{8F6D55E0-AA28-4ED4-B00C-90D8A2D0D32B}" destId="{7E366601-7A63-4BE6-AAAE-B9CEB1C0855C}" srcOrd="3" destOrd="0" parTransId="{85EFCC1B-69CD-404D-997B-6A56FBE7DBCC}" sibTransId="{C0A5D6E9-F218-4A35-8B91-3290D456E781}"/>
    <dgm:cxn modelId="{7BE9A1FD-496B-49F5-A981-CF59375F378F}" type="presOf" srcId="{0F67D173-C34C-4CD2-BBE1-7C840D220652}" destId="{0020D323-2A34-45E5-8D6A-AA52E44DC918}" srcOrd="0" destOrd="0" presId="urn:microsoft.com/office/officeart/2005/8/layout/radial1"/>
    <dgm:cxn modelId="{79CDA873-17FE-4616-9110-CE58BAA67140}" srcId="{8F6D55E0-AA28-4ED4-B00C-90D8A2D0D32B}" destId="{5492B9A7-8AA3-4A3F-B336-EC1503A18489}" srcOrd="6" destOrd="0" parTransId="{80A04E40-776A-483E-B435-7F6E08F8305D}" sibTransId="{8473B30D-C654-4622-AA8D-ED12053BF3AC}"/>
    <dgm:cxn modelId="{5FC1A180-471F-411F-85C0-11E6A3DDDC82}" type="presOf" srcId="{6F41C925-0EDF-456B-B461-4C5BB277E3D2}" destId="{02273E30-4ED6-4F0D-8259-4C8BA7BE6806}" srcOrd="1" destOrd="0" presId="urn:microsoft.com/office/officeart/2005/8/layout/radial1"/>
    <dgm:cxn modelId="{529F5E81-C38A-4E07-B934-3E7421CA291A}" type="presOf" srcId="{4731018F-E50E-415C-B81D-3BC1D7FC076B}" destId="{A94D0E5C-4741-4F45-9DF7-07D92ECF464E}" srcOrd="0" destOrd="0" presId="urn:microsoft.com/office/officeart/2005/8/layout/radial1"/>
    <dgm:cxn modelId="{C5765714-6312-4638-B025-4CCEEACAF5D0}" type="presOf" srcId="{5492B9A7-8AA3-4A3F-B336-EC1503A18489}" destId="{E273D845-4A09-41D2-98F2-C902520ED3FF}" srcOrd="0" destOrd="0" presId="urn:microsoft.com/office/officeart/2005/8/layout/radial1"/>
    <dgm:cxn modelId="{3E9F50E4-85EC-4079-A05F-BFBECD456A2E}" srcId="{8F6D55E0-AA28-4ED4-B00C-90D8A2D0D32B}" destId="{4731018F-E50E-415C-B81D-3BC1D7FC076B}" srcOrd="1" destOrd="0" parTransId="{64268C96-948D-4476-B30B-69DFF481B770}" sibTransId="{EE4E27B9-D6EC-4587-86A7-BE62122E9014}"/>
    <dgm:cxn modelId="{33E2B5EC-B389-473A-8AD1-BF607364EE41}" srcId="{8F6D55E0-AA28-4ED4-B00C-90D8A2D0D32B}" destId="{60969FF5-EE28-4F3F-9A31-33D5262FBD32}" srcOrd="5" destOrd="0" parTransId="{6F41C925-0EDF-456B-B461-4C5BB277E3D2}" sibTransId="{4921C34C-EAE4-4BED-99C3-FA583FDAD42B}"/>
    <dgm:cxn modelId="{93E04173-F176-4093-9923-95E37CF4FD8F}" type="presOf" srcId="{85EFCC1B-69CD-404D-997B-6A56FBE7DBCC}" destId="{B01F2481-7D04-4D1C-AAB5-7ED0A34382F3}" srcOrd="0" destOrd="0" presId="urn:microsoft.com/office/officeart/2005/8/layout/radial1"/>
    <dgm:cxn modelId="{60051A81-48F1-4A7C-854F-E6FD7765D1A0}" type="presOf" srcId="{80A04E40-776A-483E-B435-7F6E08F8305D}" destId="{7914F57A-0A25-4854-A200-B14411157856}" srcOrd="1" destOrd="0" presId="urn:microsoft.com/office/officeart/2005/8/layout/radial1"/>
    <dgm:cxn modelId="{C36D6E70-7768-4843-AD52-27F06030C721}" type="presOf" srcId="{459B4826-A4B8-4CF3-B678-AB6194FC6221}" destId="{F83A58F2-3385-40E4-94B5-5335B59DC665}" srcOrd="0" destOrd="0" presId="urn:microsoft.com/office/officeart/2005/8/layout/radial1"/>
    <dgm:cxn modelId="{30C0A17E-3C42-454B-ADDB-C86300A9F458}" srcId="{8F6D55E0-AA28-4ED4-B00C-90D8A2D0D32B}" destId="{3B3B0C0D-7B8F-4321-935A-3F85D1414075}" srcOrd="2" destOrd="0" parTransId="{41F8155D-5B83-4EA4-8326-ADF742107F71}" sibTransId="{70473B1A-F985-4F82-A2D6-F7B74D80CA81}"/>
    <dgm:cxn modelId="{84E00673-1036-4059-BCCC-826945A33285}" type="presOf" srcId="{459B4826-A4B8-4CF3-B678-AB6194FC6221}" destId="{7B0F56E0-B4A1-42FB-A70A-E48DFD52821F}" srcOrd="1" destOrd="0" presId="urn:microsoft.com/office/officeart/2005/8/layout/radial1"/>
    <dgm:cxn modelId="{0F53773A-7ADC-45C9-900C-AF34DC869758}" type="presOf" srcId="{3B3B0C0D-7B8F-4321-935A-3F85D1414075}" destId="{764E44A6-9FE9-476C-B1C1-3A1770E16C0C}" srcOrd="0" destOrd="0" presId="urn:microsoft.com/office/officeart/2005/8/layout/radial1"/>
    <dgm:cxn modelId="{A80EFFE7-04D7-4005-8A9A-0860E40AA059}" type="presOf" srcId="{7E366601-7A63-4BE6-AAAE-B9CEB1C0855C}" destId="{98C85B6F-4030-4BFF-96DD-6314A5BFABC3}" srcOrd="0" destOrd="0" presId="urn:microsoft.com/office/officeart/2005/8/layout/radial1"/>
    <dgm:cxn modelId="{9DF81078-0B56-45BE-A834-3645249473EF}" type="presOf" srcId="{6F41C925-0EDF-456B-B461-4C5BB277E3D2}" destId="{DB454399-28A5-4038-A4D9-5268AF17C9C2}" srcOrd="0" destOrd="0" presId="urn:microsoft.com/office/officeart/2005/8/layout/radial1"/>
    <dgm:cxn modelId="{F553FBD1-A34B-428A-B8B3-219F9FB5CCA5}" type="presParOf" srcId="{7A77A396-8DEF-422B-A8B7-8DA7D6B0D971}" destId="{A6808CDB-9F2D-48C3-B585-0A014B9F3520}" srcOrd="0" destOrd="0" presId="urn:microsoft.com/office/officeart/2005/8/layout/radial1"/>
    <dgm:cxn modelId="{861310F6-8B4A-4E1B-988E-428906CE9D2E}" type="presParOf" srcId="{7A77A396-8DEF-422B-A8B7-8DA7D6B0D971}" destId="{F83A58F2-3385-40E4-94B5-5335B59DC665}" srcOrd="1" destOrd="0" presId="urn:microsoft.com/office/officeart/2005/8/layout/radial1"/>
    <dgm:cxn modelId="{F367FB8D-F2A7-4673-8E81-72BA73EF0B1B}" type="presParOf" srcId="{F83A58F2-3385-40E4-94B5-5335B59DC665}" destId="{7B0F56E0-B4A1-42FB-A70A-E48DFD52821F}" srcOrd="0" destOrd="0" presId="urn:microsoft.com/office/officeart/2005/8/layout/radial1"/>
    <dgm:cxn modelId="{0D315311-77E2-4FCF-B805-77D0690AE98D}" type="presParOf" srcId="{7A77A396-8DEF-422B-A8B7-8DA7D6B0D971}" destId="{A77A6088-6A93-411F-8CED-D59885F3580D}" srcOrd="2" destOrd="0" presId="urn:microsoft.com/office/officeart/2005/8/layout/radial1"/>
    <dgm:cxn modelId="{DAD286F9-8B8E-49A1-B917-4423B3A983FD}" type="presParOf" srcId="{7A77A396-8DEF-422B-A8B7-8DA7D6B0D971}" destId="{C9896574-9B8E-475F-BDE5-A940AD203C4C}" srcOrd="3" destOrd="0" presId="urn:microsoft.com/office/officeart/2005/8/layout/radial1"/>
    <dgm:cxn modelId="{1CCD81AB-C1BB-4802-8E4F-FA065A295112}" type="presParOf" srcId="{C9896574-9B8E-475F-BDE5-A940AD203C4C}" destId="{F5BC8A40-760F-4D55-8F41-8E0575DB1364}" srcOrd="0" destOrd="0" presId="urn:microsoft.com/office/officeart/2005/8/layout/radial1"/>
    <dgm:cxn modelId="{9E939861-AE28-42CC-A23C-836EF101CBA7}" type="presParOf" srcId="{7A77A396-8DEF-422B-A8B7-8DA7D6B0D971}" destId="{A94D0E5C-4741-4F45-9DF7-07D92ECF464E}" srcOrd="4" destOrd="0" presId="urn:microsoft.com/office/officeart/2005/8/layout/radial1"/>
    <dgm:cxn modelId="{5BB5870E-68D7-4F45-8629-DCAB1209F83C}" type="presParOf" srcId="{7A77A396-8DEF-422B-A8B7-8DA7D6B0D971}" destId="{FB20BB28-510F-44A5-A088-558EEE64EC41}" srcOrd="5" destOrd="0" presId="urn:microsoft.com/office/officeart/2005/8/layout/radial1"/>
    <dgm:cxn modelId="{C70A4E06-4C3D-4518-AAB0-31A396CFCB9C}" type="presParOf" srcId="{FB20BB28-510F-44A5-A088-558EEE64EC41}" destId="{1505E5C7-049D-44B8-ACFD-5E52691C0C78}" srcOrd="0" destOrd="0" presId="urn:microsoft.com/office/officeart/2005/8/layout/radial1"/>
    <dgm:cxn modelId="{093C55AE-2813-4EE1-AE27-9FFFCC6AC7EE}" type="presParOf" srcId="{7A77A396-8DEF-422B-A8B7-8DA7D6B0D971}" destId="{764E44A6-9FE9-476C-B1C1-3A1770E16C0C}" srcOrd="6" destOrd="0" presId="urn:microsoft.com/office/officeart/2005/8/layout/radial1"/>
    <dgm:cxn modelId="{64CDA90D-5BA9-4E34-8E0F-34B04F13187B}" type="presParOf" srcId="{7A77A396-8DEF-422B-A8B7-8DA7D6B0D971}" destId="{B01F2481-7D04-4D1C-AAB5-7ED0A34382F3}" srcOrd="7" destOrd="0" presId="urn:microsoft.com/office/officeart/2005/8/layout/radial1"/>
    <dgm:cxn modelId="{DF720D18-54D3-46F1-BA33-E734BA389448}" type="presParOf" srcId="{B01F2481-7D04-4D1C-AAB5-7ED0A34382F3}" destId="{94C492AD-BFB0-40E0-B8CC-677DF5A47B24}" srcOrd="0" destOrd="0" presId="urn:microsoft.com/office/officeart/2005/8/layout/radial1"/>
    <dgm:cxn modelId="{9CB8D8A0-94EB-4A89-80E2-7EC365BF2661}" type="presParOf" srcId="{7A77A396-8DEF-422B-A8B7-8DA7D6B0D971}" destId="{98C85B6F-4030-4BFF-96DD-6314A5BFABC3}" srcOrd="8" destOrd="0" presId="urn:microsoft.com/office/officeart/2005/8/layout/radial1"/>
    <dgm:cxn modelId="{88B40130-FA06-4D90-8963-AF9B322E97D6}" type="presParOf" srcId="{7A77A396-8DEF-422B-A8B7-8DA7D6B0D971}" destId="{6E6AFB72-C661-4AE2-B56A-C02D43C7760B}" srcOrd="9" destOrd="0" presId="urn:microsoft.com/office/officeart/2005/8/layout/radial1"/>
    <dgm:cxn modelId="{7515B92E-A2B3-4914-BF0D-A2BE05896A7B}" type="presParOf" srcId="{6E6AFB72-C661-4AE2-B56A-C02D43C7760B}" destId="{1F9A8A4D-9A54-4F02-A482-164B46D15005}" srcOrd="0" destOrd="0" presId="urn:microsoft.com/office/officeart/2005/8/layout/radial1"/>
    <dgm:cxn modelId="{F7F32751-C0F4-4738-B4A1-7BDB93EE492D}" type="presParOf" srcId="{7A77A396-8DEF-422B-A8B7-8DA7D6B0D971}" destId="{0020D323-2A34-45E5-8D6A-AA52E44DC918}" srcOrd="10" destOrd="0" presId="urn:microsoft.com/office/officeart/2005/8/layout/radial1"/>
    <dgm:cxn modelId="{34E8BEFF-1AD2-4508-8F39-251ABA3BCF9F}" type="presParOf" srcId="{7A77A396-8DEF-422B-A8B7-8DA7D6B0D971}" destId="{DB454399-28A5-4038-A4D9-5268AF17C9C2}" srcOrd="11" destOrd="0" presId="urn:microsoft.com/office/officeart/2005/8/layout/radial1"/>
    <dgm:cxn modelId="{BD4115DF-DAC2-415B-B299-6481BE8FAC43}" type="presParOf" srcId="{DB454399-28A5-4038-A4D9-5268AF17C9C2}" destId="{02273E30-4ED6-4F0D-8259-4C8BA7BE6806}" srcOrd="0" destOrd="0" presId="urn:microsoft.com/office/officeart/2005/8/layout/radial1"/>
    <dgm:cxn modelId="{9F21C598-D0FC-47FB-BF1E-6BB93B69AB65}" type="presParOf" srcId="{7A77A396-8DEF-422B-A8B7-8DA7D6B0D971}" destId="{D03D2EE8-D072-402B-BF4A-1A93CCD20655}" srcOrd="12" destOrd="0" presId="urn:microsoft.com/office/officeart/2005/8/layout/radial1"/>
    <dgm:cxn modelId="{257E466C-7E5B-4E95-9A76-74658351FB5A}" type="presParOf" srcId="{7A77A396-8DEF-422B-A8B7-8DA7D6B0D971}" destId="{2309DD5F-7B08-4893-A48F-D3E1D2747ED0}" srcOrd="13" destOrd="0" presId="urn:microsoft.com/office/officeart/2005/8/layout/radial1"/>
    <dgm:cxn modelId="{435B52DA-A333-4144-ADD7-DFC4C45FD41F}" type="presParOf" srcId="{2309DD5F-7B08-4893-A48F-D3E1D2747ED0}" destId="{7914F57A-0A25-4854-A200-B14411157856}" srcOrd="0" destOrd="0" presId="urn:microsoft.com/office/officeart/2005/8/layout/radial1"/>
    <dgm:cxn modelId="{B0295170-2C4E-42B6-9C2B-4505975DE86D}" type="presParOf" srcId="{7A77A396-8DEF-422B-A8B7-8DA7D6B0D971}" destId="{E273D845-4A09-41D2-98F2-C902520ED3FF}" srcOrd="14" destOrd="0" presId="urn:microsoft.com/office/officeart/2005/8/layout/radial1"/>
    <dgm:cxn modelId="{45CB7A91-7B63-46F9-A84A-4E4D1F6B98E7}" type="presParOf" srcId="{7A77A396-8DEF-422B-A8B7-8DA7D6B0D971}" destId="{7878C843-9A9D-43AD-8F07-038BE8B883EA}" srcOrd="15" destOrd="0" presId="urn:microsoft.com/office/officeart/2005/8/layout/radial1"/>
    <dgm:cxn modelId="{AAB2D532-919F-48FA-B854-A312095707C0}" type="presParOf" srcId="{7878C843-9A9D-43AD-8F07-038BE8B883EA}" destId="{A4CF7CA1-5A6C-4010-827F-759D6FB9423F}" srcOrd="0" destOrd="0" presId="urn:microsoft.com/office/officeart/2005/8/layout/radial1"/>
    <dgm:cxn modelId="{3B8D753B-573E-4376-B0C6-EAAC551176A5}" type="presParOf" srcId="{7A77A396-8DEF-422B-A8B7-8DA7D6B0D971}" destId="{07147AA1-58CD-4005-B77E-15A6A3900C75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808CDB-9F2D-48C3-B585-0A014B9F3520}">
      <dsp:nvSpPr>
        <dsp:cNvPr id="0" name=""/>
        <dsp:cNvSpPr/>
      </dsp:nvSpPr>
      <dsp:spPr>
        <a:xfrm>
          <a:off x="3811201" y="2016148"/>
          <a:ext cx="1788353" cy="1135693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  <a:latin typeface="Book Antiqua" pitchFamily="18" charset="0"/>
            </a:rPr>
            <a:t>Temas</a:t>
          </a:r>
          <a:endParaRPr lang="es-ES" sz="2000" b="1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3811201" y="2016148"/>
        <a:ext cx="1788353" cy="1135693"/>
      </dsp:txXfrm>
    </dsp:sp>
    <dsp:sp modelId="{F83A58F2-3385-40E4-94B5-5335B59DC665}">
      <dsp:nvSpPr>
        <dsp:cNvPr id="0" name=""/>
        <dsp:cNvSpPr/>
      </dsp:nvSpPr>
      <dsp:spPr>
        <a:xfrm rot="12327516">
          <a:off x="2743304" y="1950366"/>
          <a:ext cx="1310240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310240" y="1140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2327516">
        <a:off x="3365668" y="1929012"/>
        <a:ext cx="65512" cy="65512"/>
      </dsp:txXfrm>
    </dsp:sp>
    <dsp:sp modelId="{A77A6088-6A93-411F-8CED-D59885F3580D}">
      <dsp:nvSpPr>
        <dsp:cNvPr id="0" name=""/>
        <dsp:cNvSpPr/>
      </dsp:nvSpPr>
      <dsp:spPr>
        <a:xfrm>
          <a:off x="137681" y="503480"/>
          <a:ext cx="3217111" cy="1343399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Book Antiqua" pitchFamily="18" charset="0"/>
            </a:rPr>
            <a:t>8.  </a:t>
          </a:r>
          <a:r>
            <a:rPr lang="es-ES" sz="1400" kern="1200" dirty="0" smtClean="0">
              <a:solidFill>
                <a:schemeClr val="tx1"/>
              </a:solidFill>
              <a:latin typeface="Book Antiqua" pitchFamily="18" charset="0"/>
            </a:rPr>
            <a:t>La búsqueda del bien común en la sociedad.</a:t>
          </a:r>
          <a:endParaRPr lang="es-ES" sz="14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137681" y="503480"/>
        <a:ext cx="3217111" cy="1343399"/>
      </dsp:txXfrm>
    </dsp:sp>
    <dsp:sp modelId="{C9896574-9B8E-475F-BDE5-A940AD203C4C}">
      <dsp:nvSpPr>
        <dsp:cNvPr id="0" name=""/>
        <dsp:cNvSpPr/>
      </dsp:nvSpPr>
      <dsp:spPr>
        <a:xfrm rot="16080182">
          <a:off x="4269379" y="1602940"/>
          <a:ext cx="804378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804378" y="1140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6080182">
        <a:off x="4651459" y="1594233"/>
        <a:ext cx="40218" cy="40218"/>
      </dsp:txXfrm>
    </dsp:sp>
    <dsp:sp modelId="{A94D0E5C-4741-4F45-9DF7-07D92ECF464E}">
      <dsp:nvSpPr>
        <dsp:cNvPr id="0" name=""/>
        <dsp:cNvSpPr/>
      </dsp:nvSpPr>
      <dsp:spPr>
        <a:xfrm>
          <a:off x="3090987" y="76751"/>
          <a:ext cx="3093537" cy="1135693"/>
        </a:xfrm>
        <a:prstGeom prst="ellipse">
          <a:avLst/>
        </a:prstGeom>
        <a:solidFill>
          <a:schemeClr val="accent1">
            <a:shade val="50000"/>
            <a:hueOff val="90359"/>
            <a:satOff val="-1890"/>
            <a:lumOff val="10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Book Antiqua" pitchFamily="18" charset="0"/>
            </a:rPr>
            <a:t>1.   </a:t>
          </a:r>
          <a:r>
            <a:rPr lang="es-ES" sz="1400" kern="1200" dirty="0" smtClean="0">
              <a:solidFill>
                <a:schemeClr val="tx1"/>
              </a:solidFill>
              <a:latin typeface="Book Antiqua" pitchFamily="18" charset="0"/>
            </a:rPr>
            <a:t>Cultura Tributaria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Book Antiqua" pitchFamily="18" charset="0"/>
            </a:rPr>
            <a:t> Bases legales y políticas. 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Book Antiqua" pitchFamily="18" charset="0"/>
            </a:rPr>
            <a:t>  El TRI.</a:t>
          </a:r>
          <a:endParaRPr lang="es-ES" sz="14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3090987" y="76751"/>
        <a:ext cx="3093537" cy="1135693"/>
      </dsp:txXfrm>
    </dsp:sp>
    <dsp:sp modelId="{FB20BB28-510F-44A5-A088-558EEE64EC41}">
      <dsp:nvSpPr>
        <dsp:cNvPr id="0" name=""/>
        <dsp:cNvSpPr/>
      </dsp:nvSpPr>
      <dsp:spPr>
        <a:xfrm rot="19960967">
          <a:off x="5333603" y="1944880"/>
          <a:ext cx="1174096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174096" y="1140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9960967">
        <a:off x="5891300" y="1926930"/>
        <a:ext cx="58704" cy="58704"/>
      </dsp:txXfrm>
    </dsp:sp>
    <dsp:sp modelId="{764E44A6-9FE9-476C-B1C1-3A1770E16C0C}">
      <dsp:nvSpPr>
        <dsp:cNvPr id="0" name=""/>
        <dsp:cNvSpPr/>
      </dsp:nvSpPr>
      <dsp:spPr>
        <a:xfrm>
          <a:off x="5809113" y="628187"/>
          <a:ext cx="3096501" cy="117201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Book Antiqua" pitchFamily="18" charset="0"/>
            </a:rPr>
            <a:t>2.  </a:t>
          </a:r>
          <a:r>
            <a:rPr lang="es-ES" sz="1400" kern="1200" dirty="0" smtClean="0">
              <a:solidFill>
                <a:schemeClr val="tx1"/>
              </a:solidFill>
              <a:latin typeface="Book Antiqua" pitchFamily="18" charset="0"/>
            </a:rPr>
            <a:t>Funciones de la SAT y los impuestos.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Book Antiqua" pitchFamily="18" charset="0"/>
            </a:rPr>
            <a:t> Valor:  Responsabilidad</a:t>
          </a:r>
          <a:endParaRPr lang="es-ES" sz="14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5809113" y="628187"/>
        <a:ext cx="3096501" cy="1172012"/>
      </dsp:txXfrm>
    </dsp:sp>
    <dsp:sp modelId="{B01F2481-7D04-4D1C-AAB5-7ED0A34382F3}">
      <dsp:nvSpPr>
        <dsp:cNvPr id="0" name=""/>
        <dsp:cNvSpPr/>
      </dsp:nvSpPr>
      <dsp:spPr>
        <a:xfrm rot="1425144">
          <a:off x="5400521" y="3085369"/>
          <a:ext cx="940194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940194" y="1140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425144">
        <a:off x="5847113" y="3073266"/>
        <a:ext cx="47009" cy="47009"/>
      </dsp:txXfrm>
    </dsp:sp>
    <dsp:sp modelId="{98C85B6F-4030-4BFF-96DD-6314A5BFABC3}">
      <dsp:nvSpPr>
        <dsp:cNvPr id="0" name=""/>
        <dsp:cNvSpPr/>
      </dsp:nvSpPr>
      <dsp:spPr>
        <a:xfrm>
          <a:off x="5659132" y="3168649"/>
          <a:ext cx="3305355" cy="1124665"/>
        </a:xfrm>
        <a:prstGeom prst="ellipse">
          <a:avLst/>
        </a:prstGeom>
        <a:solidFill>
          <a:schemeClr val="accent1">
            <a:shade val="50000"/>
            <a:hueOff val="271078"/>
            <a:satOff val="-5670"/>
            <a:lumOff val="31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2060"/>
              </a:solidFill>
              <a:latin typeface="Book Antiqua" pitchFamily="18" charset="0"/>
            </a:rPr>
            <a:t>4</a:t>
          </a:r>
          <a:r>
            <a:rPr lang="es-ES" sz="1400" kern="1200" dirty="0" smtClean="0">
              <a:solidFill>
                <a:srgbClr val="002060"/>
              </a:solidFill>
              <a:latin typeface="Book Antiqua" pitchFamily="18" charset="0"/>
            </a:rPr>
            <a:t>.  Instrumentos para hacer declaraciones de impuestos y consecuencias de la omisión de información.</a:t>
          </a:r>
          <a:endParaRPr lang="es-ES" sz="1400" kern="1200" dirty="0">
            <a:solidFill>
              <a:srgbClr val="002060"/>
            </a:solidFill>
            <a:latin typeface="Book Antiqua" pitchFamily="18" charset="0"/>
          </a:endParaRPr>
        </a:p>
      </dsp:txBody>
      <dsp:txXfrm>
        <a:off x="5659132" y="3168649"/>
        <a:ext cx="3305355" cy="1124665"/>
      </dsp:txXfrm>
    </dsp:sp>
    <dsp:sp modelId="{6E6AFB72-C661-4AE2-B56A-C02D43C7760B}">
      <dsp:nvSpPr>
        <dsp:cNvPr id="0" name=""/>
        <dsp:cNvSpPr/>
      </dsp:nvSpPr>
      <dsp:spPr>
        <a:xfrm rot="5331640">
          <a:off x="4355333" y="3508989"/>
          <a:ext cx="737335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737335" y="1140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5331640">
        <a:off x="4705567" y="3501957"/>
        <a:ext cx="36866" cy="36866"/>
      </dsp:txXfrm>
    </dsp:sp>
    <dsp:sp modelId="{0020D323-2A34-45E5-8D6A-AA52E44DC918}">
      <dsp:nvSpPr>
        <dsp:cNvPr id="0" name=""/>
        <dsp:cNvSpPr/>
      </dsp:nvSpPr>
      <dsp:spPr>
        <a:xfrm>
          <a:off x="3163028" y="3888971"/>
          <a:ext cx="3159191" cy="1135693"/>
        </a:xfrm>
        <a:prstGeom prst="ellipse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Book Antiqua" pitchFamily="18" charset="0"/>
            </a:rPr>
            <a:t>5.  </a:t>
          </a:r>
          <a:r>
            <a:rPr lang="es-ES" sz="1400" kern="1200" dirty="0" smtClean="0">
              <a:solidFill>
                <a:schemeClr val="tx1"/>
              </a:solidFill>
              <a:latin typeface="Book Antiqua" pitchFamily="18" charset="0"/>
            </a:rPr>
            <a:t>La importancia de la fiscalización tributaria.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  <a:latin typeface="Book Antiqua" pitchFamily="18" charset="0"/>
            </a:rPr>
            <a:t>Valor Transparencia</a:t>
          </a:r>
          <a:endParaRPr lang="es-ES" sz="14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3163028" y="3888971"/>
        <a:ext cx="3159191" cy="1135693"/>
      </dsp:txXfrm>
    </dsp:sp>
    <dsp:sp modelId="{DB454399-28A5-4038-A4D9-5268AF17C9C2}">
      <dsp:nvSpPr>
        <dsp:cNvPr id="0" name=""/>
        <dsp:cNvSpPr/>
      </dsp:nvSpPr>
      <dsp:spPr>
        <a:xfrm rot="10964788">
          <a:off x="3481820" y="2521862"/>
          <a:ext cx="332112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332112" y="1140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964788">
        <a:off x="3639573" y="2524961"/>
        <a:ext cx="16605" cy="16605"/>
      </dsp:txXfrm>
    </dsp:sp>
    <dsp:sp modelId="{D03D2EE8-D072-402B-BF4A-1A93CCD20655}">
      <dsp:nvSpPr>
        <dsp:cNvPr id="0" name=""/>
        <dsp:cNvSpPr/>
      </dsp:nvSpPr>
      <dsp:spPr>
        <a:xfrm>
          <a:off x="137700" y="1800203"/>
          <a:ext cx="3357233" cy="1290397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Book Antiqua" pitchFamily="18" charset="0"/>
            </a:rPr>
            <a:t>7</a:t>
          </a:r>
          <a:r>
            <a:rPr lang="es-ES" sz="1400" kern="1200" dirty="0" smtClean="0">
              <a:solidFill>
                <a:schemeClr val="tx1"/>
              </a:solidFill>
              <a:latin typeface="Book Antiqua" pitchFamily="18" charset="0"/>
            </a:rPr>
            <a:t>.  Economía básica de un país.  Producción, intercambio, consumo.  Derechos y obligaciones del consumidor</a:t>
          </a:r>
          <a:endParaRPr lang="es-ES" sz="14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137700" y="1800203"/>
        <a:ext cx="3357233" cy="1290397"/>
      </dsp:txXfrm>
    </dsp:sp>
    <dsp:sp modelId="{2309DD5F-7B08-4893-A48F-D3E1D2747ED0}">
      <dsp:nvSpPr>
        <dsp:cNvPr id="0" name=""/>
        <dsp:cNvSpPr/>
      </dsp:nvSpPr>
      <dsp:spPr>
        <a:xfrm rot="21497665">
          <a:off x="5598541" y="2543851"/>
          <a:ext cx="144124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144124" y="1140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1497665">
        <a:off x="5667001" y="2551650"/>
        <a:ext cx="7206" cy="7206"/>
      </dsp:txXfrm>
    </dsp:sp>
    <dsp:sp modelId="{E273D845-4A09-41D2-98F2-C902520ED3FF}">
      <dsp:nvSpPr>
        <dsp:cNvPr id="0" name=""/>
        <dsp:cNvSpPr/>
      </dsp:nvSpPr>
      <dsp:spPr>
        <a:xfrm>
          <a:off x="5739022" y="1800203"/>
          <a:ext cx="3192853" cy="141095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Book Antiqua" pitchFamily="18" charset="0"/>
            </a:rPr>
            <a:t>3.  </a:t>
          </a:r>
          <a:r>
            <a:rPr lang="es-ES" sz="1400" kern="1200" dirty="0" smtClean="0">
              <a:solidFill>
                <a:schemeClr val="tx1"/>
              </a:solidFill>
              <a:latin typeface="Book Antiqua" pitchFamily="18" charset="0"/>
            </a:rPr>
            <a:t>La economía.  La economía formal e informal.  Valor:  Integridad.</a:t>
          </a:r>
          <a:endParaRPr lang="es-ES" sz="14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5739022" y="1800203"/>
        <a:ext cx="3192853" cy="1410951"/>
      </dsp:txXfrm>
    </dsp:sp>
    <dsp:sp modelId="{7878C843-9A9D-43AD-8F07-038BE8B883EA}">
      <dsp:nvSpPr>
        <dsp:cNvPr id="0" name=""/>
        <dsp:cNvSpPr/>
      </dsp:nvSpPr>
      <dsp:spPr>
        <a:xfrm rot="9443598">
          <a:off x="3015219" y="3072326"/>
          <a:ext cx="980043" cy="22803"/>
        </a:xfrm>
        <a:custGeom>
          <a:avLst/>
          <a:gdLst/>
          <a:ahLst/>
          <a:cxnLst/>
          <a:rect l="0" t="0" r="0" b="0"/>
          <a:pathLst>
            <a:path>
              <a:moveTo>
                <a:pt x="0" y="11401"/>
              </a:moveTo>
              <a:lnTo>
                <a:pt x="980043" y="11401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9443598">
        <a:off x="3480740" y="3059227"/>
        <a:ext cx="49002" cy="49002"/>
      </dsp:txXfrm>
    </dsp:sp>
    <dsp:sp modelId="{07147AA1-58CD-4005-B77E-15A6A3900C75}">
      <dsp:nvSpPr>
        <dsp:cNvPr id="0" name=""/>
        <dsp:cNvSpPr/>
      </dsp:nvSpPr>
      <dsp:spPr>
        <a:xfrm>
          <a:off x="209729" y="3102112"/>
          <a:ext cx="3393837" cy="129453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  <a:latin typeface="Book Antiqua" pitchFamily="18" charset="0"/>
            </a:rPr>
            <a:t>6.  </a:t>
          </a:r>
          <a:r>
            <a:rPr lang="es-ES" sz="1400" kern="1200" dirty="0" smtClean="0">
              <a:solidFill>
                <a:schemeClr val="tx1"/>
              </a:solidFill>
              <a:latin typeface="Book Antiqua" pitchFamily="18" charset="0"/>
            </a:rPr>
            <a:t>Distribución de los impuestos a los diferentes rubros del gasto público.   Valor Integridad.</a:t>
          </a:r>
          <a:endParaRPr lang="es-ES" sz="1400" kern="1200" dirty="0">
            <a:solidFill>
              <a:schemeClr val="tx1"/>
            </a:solidFill>
            <a:latin typeface="Book Antiqua" pitchFamily="18" charset="0"/>
          </a:endParaRPr>
        </a:p>
      </dsp:txBody>
      <dsp:txXfrm>
        <a:off x="209729" y="3102112"/>
        <a:ext cx="3393837" cy="129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CACDF-2D8D-46C7-858F-F73C9CD46387}" type="datetimeFigureOut">
              <a:rPr lang="es-GT" smtClean="0"/>
              <a:pPr/>
              <a:t>16/04/2013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4AF88-8574-4199-BCE8-DBDFEEE3AF98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E9361D-ED09-4F48-826F-92DFCC76D19D}" type="slidenum">
              <a:rPr lang="es-GT" smtClean="0"/>
              <a:pPr/>
              <a:t>2</a:t>
            </a:fld>
            <a:endParaRPr lang="es-GT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E9361D-ED09-4F48-826F-92DFCC76D19D}" type="slidenum">
              <a:rPr lang="es-GT" smtClean="0"/>
              <a:pPr/>
              <a:t>3</a:t>
            </a:fld>
            <a:endParaRPr lang="es-GT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E9361D-ED09-4F48-826F-92DFCC76D19D}" type="slidenum">
              <a:rPr lang="es-GT" smtClean="0"/>
              <a:pPr/>
              <a:t>4</a:t>
            </a:fld>
            <a:endParaRPr lang="es-GT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GT" b="1" dirty="0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D91F81-8187-4CA7-A3FC-EAA2EE7D7078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s-GT" dirty="0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EE1E4E-2FF1-4DAD-BA53-7C64B0B72C1A}" type="slidenum">
              <a:rPr lang="es-GT" smtClean="0">
                <a:latin typeface="Arial" pitchFamily="34" charset="0"/>
              </a:rPr>
              <a:pPr/>
              <a:t>11</a:t>
            </a:fld>
            <a:endParaRPr lang="es-G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CA7D3B-6AD2-4A96-AC1E-D231795E8E08}" type="slidenum">
              <a:rPr lang="es-GT" smtClean="0"/>
              <a:pPr>
                <a:defRPr/>
              </a:pPr>
              <a:t>12</a:t>
            </a:fld>
            <a:endParaRPr lang="es-G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F93-C2B8-4F95-B77E-89CD8FD18A27}" type="datetimeFigureOut">
              <a:rPr lang="es-GT" smtClean="0"/>
              <a:pPr/>
              <a:t>16/04/2013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45B-7440-497E-8B77-60731099559D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F93-C2B8-4F95-B77E-89CD8FD18A27}" type="datetimeFigureOut">
              <a:rPr lang="es-GT" smtClean="0"/>
              <a:pPr/>
              <a:t>16/04/2013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45B-7440-497E-8B77-60731099559D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F93-C2B8-4F95-B77E-89CD8FD18A27}" type="datetimeFigureOut">
              <a:rPr lang="es-GT" smtClean="0"/>
              <a:pPr/>
              <a:t>16/04/2013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45B-7440-497E-8B77-60731099559D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F93-C2B8-4F95-B77E-89CD8FD18A27}" type="datetimeFigureOut">
              <a:rPr lang="es-GT" smtClean="0"/>
              <a:pPr/>
              <a:t>16/04/2013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45B-7440-497E-8B77-60731099559D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F93-C2B8-4F95-B77E-89CD8FD18A27}" type="datetimeFigureOut">
              <a:rPr lang="es-GT" smtClean="0"/>
              <a:pPr/>
              <a:t>16/04/2013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45B-7440-497E-8B77-60731099559D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F93-C2B8-4F95-B77E-89CD8FD18A27}" type="datetimeFigureOut">
              <a:rPr lang="es-GT" smtClean="0"/>
              <a:pPr/>
              <a:t>16/04/2013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45B-7440-497E-8B77-60731099559D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F93-C2B8-4F95-B77E-89CD8FD18A27}" type="datetimeFigureOut">
              <a:rPr lang="es-GT" smtClean="0"/>
              <a:pPr/>
              <a:t>16/04/2013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45B-7440-497E-8B77-60731099559D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F93-C2B8-4F95-B77E-89CD8FD18A27}" type="datetimeFigureOut">
              <a:rPr lang="es-GT" smtClean="0"/>
              <a:pPr/>
              <a:t>16/04/2013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45B-7440-497E-8B77-60731099559D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F93-C2B8-4F95-B77E-89CD8FD18A27}" type="datetimeFigureOut">
              <a:rPr lang="es-GT" smtClean="0"/>
              <a:pPr/>
              <a:t>16/04/2013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45B-7440-497E-8B77-60731099559D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F93-C2B8-4F95-B77E-89CD8FD18A27}" type="datetimeFigureOut">
              <a:rPr lang="es-GT" smtClean="0"/>
              <a:pPr/>
              <a:t>16/04/2013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45B-7440-497E-8B77-60731099559D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1F93-C2B8-4F95-B77E-89CD8FD18A27}" type="datetimeFigureOut">
              <a:rPr lang="es-GT" smtClean="0"/>
              <a:pPr/>
              <a:t>16/04/2013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F45B-7440-497E-8B77-60731099559D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41F93-C2B8-4F95-B77E-89CD8FD18A27}" type="datetimeFigureOut">
              <a:rPr lang="es-GT" smtClean="0"/>
              <a:pPr/>
              <a:t>16/04/2013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1F45B-7440-497E-8B77-60731099559D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hyperlink" Target="http://www.google.com.gt/url?sa=i&amp;rct=j&amp;q=&amp;esrc=s&amp;frm=1&amp;source=images&amp;cd=&amp;cad=rja&amp;docid=hcZJN1KdvcoipM&amp;tbnid=BVcagfjwH4z5qM:&amp;ved=0CAUQjRw&amp;url=http://www02.oph.fi/etalukio/espanja/kurssi4/3_conoces_hispanoamerica/4_alasivu.html&amp;ei=cvRiUbb0II_S9QSf_4GQBw&amp;bvm=bv.44770516,d.eWU&amp;psig=AFQjCNGrSpFSqHRMXi35Gp29fVyeEp369A&amp;ust=1365525994030580" TargetMode="External"/><Relationship Id="rId4" Type="http://schemas.openxmlformats.org/officeDocument/2006/relationships/hyperlink" Target="http://goo.gl/M7lC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gt/url?sa=i&amp;rct=j&amp;q=&amp;esrc=s&amp;frm=1&amp;source=images&amp;cd=&amp;cad=rja&amp;docid=Z7ePsntBvvcssM&amp;tbnid=6MWfYgyCEkhobM:&amp;ved=0CAUQjRw&amp;url=http://www.hostalelmontanesantigua.com/index2.html&amp;ei=m_diUbGXDonO8QTfxIDgBw&amp;bvm=bv.44770516,d.eWU&amp;psig=AFQjCNEIQfq3UuVETJuJGu9p67MxRq_iLA&amp;ust=1365526801961333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www.google.com.gt/url?sa=i&amp;rct=j&amp;q=&amp;esrc=s&amp;frm=1&amp;source=images&amp;cd=&amp;cad=rja&amp;docid=QPeKGNf1IyA_OM&amp;tbnid=VVFC1Ik81hFJqM:&amp;ved=0CAUQjRw&amp;url=http://gracedependent.com/2012/01/20/coffee-with-a-purpose-leivas-coffee-guatemala/&amp;ei=5gFjUdftDISk8gT5_IG4CA&amp;bvm=bv.44770516,d.eWU&amp;psig=AFQjCNGirslXuuZf_Wv9WODJr7VywyTXsw&amp;ust=1365529436932366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com.gt/url?sa=i&amp;rct=j&amp;q=&amp;esrc=s&amp;frm=1&amp;source=images&amp;cd=&amp;cad=rja&amp;docid=2XJPXaKAX71qEM&amp;tbnid=c_lq4c521p8A8M:&amp;ved=0CAUQjRw&amp;url=http://www.traveler.es/viajes/rankings/galerias/33-volcanes-donde-el-turismo-esta-on-fire/365/image/16934&amp;ei=HQFjUcLcL4n28wS4xYDICQ&amp;bvm=bv.44770516,d.eWU&amp;psig=AFQjCNG41sjhr6AVrJcklnsIHUqCAJMJmA&amp;ust=1365529225511968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gt/url?sa=i&amp;rct=j&amp;q=&amp;esrc=s&amp;frm=1&amp;source=images&amp;cd=&amp;cad=rja&amp;docid=rk47waatFoUkpM&amp;tbnid=z-MpFCyoEObbuM:&amp;ved=0CAUQjRw&amp;url=http://www.viajeros.com/fotos/capitulo-no-2-camino-a-izabal/&amp;ei=QAVjUcHrA4Xo8gTb5oC4Bw&amp;bvm=bv.44770516,d.eWU&amp;psig=AFQjCNFLItcyWk-7DjGmAdlAu9-_aoWkFg&amp;ust=1365530280887972" TargetMode="Externa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google.com.gt/url?sa=i&amp;rct=j&amp;q=&amp;esrc=s&amp;frm=1&amp;source=images&amp;cd=&amp;cad=rja&amp;docid=XnxGHxKKCnkBkM&amp;tbnid=3SdiYTNuEsif4M:&amp;ved=0CAUQjRw&amp;url=http://commons.wikimedia.org/wiki/File:Tikal_mayan_ruins_2009.jpg&amp;ei=jvhiUdXGNo_i8gSMxoDQBg&amp;bvm=bv.44770516,d.eWU&amp;psig=AFQjCNFrp6xW4sRt3HHXUBK3E3v-E8C2sA&amp;ust=1365526965032693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://www.google.com.gt/url?sa=i&amp;rct=j&amp;q=&amp;esrc=s&amp;frm=1&amp;source=images&amp;cd=&amp;cad=rja&amp;docid=IgqQHX2zrfBjVM&amp;tbnid=71HyE301_RScYM:&amp;ved=0CAUQjRw&amp;url=http://www.skyscrapercity.com/showthread.php?t=823152&amp;ei=jAZjUbvUOpCc8gSt2YCQBg&amp;bvm=bv.44770516,d.eWU&amp;psig=AFQjCNERGwmhsJsA7S7_YEpQ9S2NJxO8Fw&amp;ust=1365530534222027" TargetMode="External"/><Relationship Id="rId4" Type="http://schemas.openxmlformats.org/officeDocument/2006/relationships/hyperlink" Target="http://www.google.com.gt/url?sa=i&amp;rct=j&amp;q=&amp;esrc=s&amp;frm=1&amp;source=images&amp;cd=&amp;cad=rja&amp;docid=XcpvpEfZC3F_xM&amp;tbnid=Iko1Pf52i_hj-M:&amp;ved=0CAUQjRw&amp;url=http://www.lonelyplanet.com/guatemala/the-highlands-lago-de-atitlan/panajachel&amp;ei=zfdiUajjB5TI9QSR7YHgBQ&amp;bvm=bv.44770516,d.eWU&amp;psig=AFQjCNE8daP7EwH0g3jqi8DWYVtopsjn8g&amp;ust=1365526846991717" TargetMode="Externa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gt/url?sa=i&amp;rct=j&amp;q=&amp;esrc=s&amp;frm=1&amp;source=images&amp;cd=&amp;cad=rja&amp;docid=bUD1k7mPSi1qcM&amp;tbnid=JmeMYRR9yDh3QM:&amp;ved=0CAUQjRw&amp;url=http://philmckinney.com/archives/2012/06/do-you-have-a-culture-of-innovation.html/speech_bubble_reviews_nobackground&amp;ei=-qBlUeS1M5Hy8ATDxoCwDg&amp;bvm=bv.44990110,d.eWU&amp;psig=AFQjCNECmzVk6UICeUebdUrIJOitd01e4w&amp;ust=1365701191622000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43608" y="2204864"/>
            <a:ext cx="6696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0" algn="ctr"/>
            <a:r>
              <a:rPr lang="es-GT" sz="4400" b="1" dirty="0" smtClean="0">
                <a:solidFill>
                  <a:srgbClr val="002060"/>
                </a:solidFill>
                <a:latin typeface="Book Antiqua" pitchFamily="18" charset="0"/>
              </a:rPr>
              <a:t>Cultura Tributaria</a:t>
            </a:r>
          </a:p>
          <a:p>
            <a:pPr marL="355600" lvl="0" indent="0" algn="ctr"/>
            <a:r>
              <a:rPr lang="es-GT" sz="4400" b="1" dirty="0" smtClean="0">
                <a:solidFill>
                  <a:srgbClr val="002060"/>
                </a:solidFill>
                <a:latin typeface="Book Antiqua" pitchFamily="18" charset="0"/>
              </a:rPr>
              <a:t>Guatemala,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93232">
            <a:off x="65263" y="-160734"/>
            <a:ext cx="27945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5111">
            <a:off x="3099414" y="-587466"/>
            <a:ext cx="2808312" cy="362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57289">
            <a:off x="6187275" y="-599809"/>
            <a:ext cx="2699792" cy="351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39274">
            <a:off x="6726002" y="3018086"/>
            <a:ext cx="2812249" cy="369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72515">
            <a:off x="3620495" y="3165095"/>
            <a:ext cx="2870639" cy="372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66858">
            <a:off x="479681" y="3540627"/>
            <a:ext cx="2982412" cy="38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228184" y="332656"/>
            <a:ext cx="273630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1" y="35133"/>
            <a:ext cx="9144001" cy="58555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 eaLnBrk="0" hangingPunct="0">
              <a:defRPr/>
            </a:pPr>
            <a:r>
              <a:rPr lang="es-GT" sz="2800" b="1" dirty="0" smtClean="0">
                <a:latin typeface="Book Antiqua" pitchFamily="18" charset="0"/>
              </a:rPr>
              <a:t>Publicaciones</a:t>
            </a:r>
            <a:endParaRPr lang="es-GT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1520" y="692696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buFont typeface="Arial" pitchFamily="34" charset="0"/>
              <a:buChar char="•"/>
              <a:defRPr/>
            </a:pPr>
            <a:r>
              <a:rPr lang="es-ES" sz="2000" dirty="0" smtClean="0">
                <a:latin typeface="Book Antiqua" pitchFamily="18" charset="0"/>
                <a:ea typeface="ＭＳ Ｐゴシック" pitchFamily="-110" charset="-128"/>
                <a:cs typeface="Futura Heavy BT"/>
              </a:rPr>
              <a:t>Traducción de </a:t>
            </a:r>
            <a:r>
              <a:rPr lang="es-ES" sz="2000" dirty="0" err="1" smtClean="0">
                <a:latin typeface="Book Antiqua" pitchFamily="18" charset="0"/>
                <a:ea typeface="ＭＳ Ｐゴシック" pitchFamily="-110" charset="-128"/>
                <a:cs typeface="Futura Heavy BT"/>
              </a:rPr>
              <a:t>trifoliar</a:t>
            </a:r>
            <a:r>
              <a:rPr lang="es-ES" sz="2000" dirty="0" smtClean="0">
                <a:latin typeface="Book Antiqua" pitchFamily="18" charset="0"/>
                <a:ea typeface="ＭＳ Ｐゴシック" pitchFamily="-110" charset="-128"/>
                <a:cs typeface="Futura Heavy BT"/>
              </a:rPr>
              <a:t>  “Pida su factura” a inglés, </a:t>
            </a:r>
            <a:r>
              <a:rPr lang="es-ES" sz="2000" dirty="0" err="1" smtClean="0">
                <a:latin typeface="Book Antiqua" pitchFamily="18" charset="0"/>
                <a:ea typeface="ＭＳ Ｐゴシック" pitchFamily="-110" charset="-128"/>
                <a:cs typeface="Futura Heavy BT"/>
              </a:rPr>
              <a:t>mam</a:t>
            </a:r>
            <a:r>
              <a:rPr lang="es-ES" sz="2000" dirty="0" smtClean="0">
                <a:latin typeface="Book Antiqua" pitchFamily="18" charset="0"/>
                <a:ea typeface="ＭＳ Ｐゴシック" pitchFamily="-110" charset="-128"/>
                <a:cs typeface="Futura Heavy BT"/>
              </a:rPr>
              <a:t>, </a:t>
            </a:r>
            <a:r>
              <a:rPr lang="es-ES" sz="2000" dirty="0" err="1" smtClean="0">
                <a:latin typeface="Book Antiqua" pitchFamily="18" charset="0"/>
                <a:ea typeface="ＭＳ Ｐゴシック" pitchFamily="-110" charset="-128"/>
                <a:cs typeface="Futura Heavy BT"/>
              </a:rPr>
              <a:t>kaqchiquel</a:t>
            </a:r>
            <a:r>
              <a:rPr lang="es-ES" sz="2000" dirty="0" smtClean="0">
                <a:latin typeface="Book Antiqua" pitchFamily="18" charset="0"/>
                <a:ea typeface="ＭＳ Ｐゴシック" pitchFamily="-110" charset="-128"/>
                <a:cs typeface="Futura Heavy BT"/>
              </a:rPr>
              <a:t> y quiché.</a:t>
            </a:r>
          </a:p>
          <a:p>
            <a:pPr lvl="0" defTabSz="457200">
              <a:defRPr/>
            </a:pPr>
            <a:endParaRPr lang="es-ES" sz="2000" dirty="0" smtClean="0">
              <a:solidFill>
                <a:srgbClr val="182893"/>
              </a:solidFill>
              <a:latin typeface="Book Antiqua" pitchFamily="18" charset="0"/>
              <a:ea typeface="ＭＳ Ｐゴシック" pitchFamily="-110" charset="-128"/>
              <a:cs typeface="Futura Heavy B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92696"/>
            <a:ext cx="4104456" cy="318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6970">
            <a:off x="362981" y="1945708"/>
            <a:ext cx="3672203" cy="285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74803">
            <a:off x="4062634" y="4039271"/>
            <a:ext cx="2543640" cy="268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6228184" y="332656"/>
            <a:ext cx="273630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21450"/>
          </a:xfr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es-E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1106353"/>
            <a:ext cx="2786082" cy="222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000108"/>
            <a:ext cx="3192880" cy="255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857628"/>
            <a:ext cx="3013459" cy="241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1071538" y="642918"/>
            <a:ext cx="1742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800" b="1" dirty="0" err="1" smtClean="0">
                <a:latin typeface="Book Antiqua" pitchFamily="18" charset="0"/>
              </a:rPr>
              <a:t>Facebook</a:t>
            </a:r>
            <a:endParaRPr lang="es-GT" sz="2800" dirty="0"/>
          </a:p>
        </p:txBody>
      </p:sp>
      <p:sp>
        <p:nvSpPr>
          <p:cNvPr id="14" name="13 Rectángulo"/>
          <p:cNvSpPr/>
          <p:nvPr/>
        </p:nvSpPr>
        <p:spPr>
          <a:xfrm>
            <a:off x="5868144" y="620688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800" b="1" dirty="0" err="1" smtClean="0">
                <a:latin typeface="Book Antiqua" pitchFamily="18" charset="0"/>
              </a:rPr>
              <a:t>Twitter</a:t>
            </a:r>
            <a:endParaRPr lang="es-GT" sz="2800" dirty="0"/>
          </a:p>
        </p:txBody>
      </p:sp>
      <p:sp>
        <p:nvSpPr>
          <p:cNvPr id="15" name="14 Rectángulo"/>
          <p:cNvSpPr/>
          <p:nvPr/>
        </p:nvSpPr>
        <p:spPr>
          <a:xfrm>
            <a:off x="857224" y="3357562"/>
            <a:ext cx="1582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2800" b="1" dirty="0" err="1" smtClean="0">
                <a:latin typeface="Book Antiqua" pitchFamily="18" charset="0"/>
              </a:rPr>
              <a:t>Youtube</a:t>
            </a:r>
            <a:endParaRPr lang="es-GT" sz="28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3786190"/>
            <a:ext cx="3500430" cy="205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051720" y="2564904"/>
            <a:ext cx="52245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5400" b="1" dirty="0" smtClean="0">
                <a:solidFill>
                  <a:srgbClr val="002060"/>
                </a:solidFill>
                <a:latin typeface="Book Antiqua" pitchFamily="18" charset="0"/>
              </a:rPr>
              <a:t>Muchas gracias.</a:t>
            </a:r>
            <a:endParaRPr lang="es-GT" sz="5400" dirty="0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467544" y="616042"/>
            <a:ext cx="8676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GT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GT"/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GT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2676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G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42" name="Picture 2" descr="DE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228184" y="332656"/>
            <a:ext cx="273630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5044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 eaLnBrk="1" hangingPunct="1"/>
            <a:r>
              <a:rPr lang="es-G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ＭＳ Ｐゴシック" pitchFamily="27" charset="-128"/>
                <a:cs typeface="Arial" pitchFamily="34" charset="0"/>
              </a:rPr>
              <a:t>Información general sobre Guatemala</a:t>
            </a:r>
            <a:r>
              <a:rPr lang="es-G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pitchFamily="27" charset="-128"/>
                <a:cs typeface="Arial" pitchFamily="34" charset="0"/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980728"/>
            <a:ext cx="2920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endParaRPr lang="es-G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s-GT" dirty="0"/>
          </a:p>
        </p:txBody>
      </p:sp>
      <p:sp>
        <p:nvSpPr>
          <p:cNvPr id="6" name="5 Rectángulo"/>
          <p:cNvSpPr/>
          <p:nvPr/>
        </p:nvSpPr>
        <p:spPr>
          <a:xfrm>
            <a:off x="251520" y="1412776"/>
            <a:ext cx="489654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27" charset="-128"/>
                <a:cs typeface="Arial" pitchFamily="34" charset="0"/>
                <a:hlinkClick r:id="rId4"/>
              </a:rPr>
              <a:t>http://goo.gl/M7lCa</a:t>
            </a:r>
            <a:endParaRPr lang="es-G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27" charset="-128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GT" sz="2000" dirty="0" smtClean="0">
              <a:latin typeface="Book Antiqua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GT" sz="2000" dirty="0" smtClean="0">
                <a:latin typeface="Book Antiqua" pitchFamily="18" charset="0"/>
                <a:cs typeface="Arial" pitchFamily="34" charset="0"/>
              </a:rPr>
              <a:t>Población:  14.7 millones de habitantes </a:t>
            </a:r>
          </a:p>
          <a:p>
            <a:endParaRPr lang="es-GT" sz="2000" dirty="0" smtClean="0">
              <a:latin typeface="Book Antiqua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GT" sz="2000" dirty="0" smtClean="0">
                <a:latin typeface="Book Antiqua" pitchFamily="18" charset="0"/>
                <a:cs typeface="Arial" pitchFamily="34" charset="0"/>
              </a:rPr>
              <a:t>Alfabetismo:  74.8 % de la población</a:t>
            </a:r>
          </a:p>
          <a:p>
            <a:endParaRPr lang="es-GT" sz="2000" dirty="0" smtClean="0">
              <a:latin typeface="Book Antiqua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GT" sz="2000" dirty="0" smtClean="0">
                <a:latin typeface="Book Antiqua" pitchFamily="18" charset="0"/>
                <a:cs typeface="Arial" pitchFamily="34" charset="0"/>
              </a:rPr>
              <a:t>Idiomas:  60% español (40% lenguas indígenas)</a:t>
            </a:r>
          </a:p>
          <a:p>
            <a:endParaRPr lang="es-GT" sz="2000" dirty="0" smtClean="0">
              <a:latin typeface="Book Antiqua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GT" sz="2000" dirty="0" smtClean="0">
                <a:latin typeface="Book Antiqua" pitchFamily="18" charset="0"/>
                <a:cs typeface="Arial" pitchFamily="34" charset="0"/>
              </a:rPr>
              <a:t>Economía: Moneda oficial: Quetzal (Q) </a:t>
            </a:r>
          </a:p>
          <a:p>
            <a:pPr>
              <a:buFont typeface="Wingdings" pitchFamily="2" charset="2"/>
              <a:buChar char="ü"/>
            </a:pPr>
            <a:endParaRPr lang="es-GT" sz="2000" dirty="0" smtClean="0">
              <a:latin typeface="Book Antiqua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GT" sz="2000" dirty="0" smtClean="0">
                <a:latin typeface="Book Antiqua" pitchFamily="18" charset="0"/>
                <a:cs typeface="Arial" pitchFamily="34" charset="0"/>
              </a:rPr>
              <a:t>Tipo de cambio frente al dólar: Q7.82</a:t>
            </a:r>
          </a:p>
          <a:p>
            <a:pPr>
              <a:buFont typeface="Wingdings" pitchFamily="2" charset="2"/>
              <a:buChar char="ü"/>
            </a:pPr>
            <a:endParaRPr lang="es-GT" sz="2000" dirty="0" smtClean="0">
              <a:latin typeface="Book Antiqua" pitchFamily="18" charset="0"/>
              <a:cs typeface="Arial" pitchFamily="34" charset="0"/>
            </a:endParaRPr>
          </a:p>
          <a:p>
            <a:endParaRPr lang="es-GT" dirty="0" smtClean="0"/>
          </a:p>
        </p:txBody>
      </p:sp>
      <p:pic>
        <p:nvPicPr>
          <p:cNvPr id="2" name="Picture 4" descr="http://www02.oph.fi/etalukio/espanja/kurssi4/3_conoces_hispanoamerica/Mapa_de_Guatemal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1124744"/>
            <a:ext cx="3750962" cy="4032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228184" y="332656"/>
            <a:ext cx="273630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5044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es-G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ＭＳ Ｐゴシック" pitchFamily="27" charset="-128"/>
                <a:cs typeface="Arial" pitchFamily="34" charset="0"/>
              </a:rPr>
              <a:t>Datos curiosos</a:t>
            </a:r>
            <a:r>
              <a:rPr lang="es-GT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ＭＳ Ｐゴシック" pitchFamily="27" charset="-128"/>
                <a:cs typeface="Arial" pitchFamily="34" charset="0"/>
              </a:rPr>
              <a:t>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980728"/>
            <a:ext cx="2920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endParaRPr lang="es-G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s-GT" dirty="0"/>
          </a:p>
        </p:txBody>
      </p:sp>
      <p:sp>
        <p:nvSpPr>
          <p:cNvPr id="7" name="6 Rectángulo"/>
          <p:cNvSpPr/>
          <p:nvPr/>
        </p:nvSpPr>
        <p:spPr>
          <a:xfrm>
            <a:off x="0" y="39330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endParaRPr lang="es-GT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GT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endParaRPr lang="es-GT" sz="1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2" name="Picture 4" descr="http://cdn.traveler.es/uploads/images/thumbs/201250/33_volcanes_donde_el_turismo_esta_on_fire_467798454_650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5018"/>
            <a:ext cx="4139952" cy="2757846"/>
          </a:xfrm>
          <a:prstGeom prst="rect">
            <a:avLst/>
          </a:prstGeom>
          <a:noFill/>
        </p:spPr>
      </p:pic>
      <p:pic>
        <p:nvPicPr>
          <p:cNvPr id="58374" name="Picture 6" descr="http://gracedependent.files.wordpress.com/2012/01/freegreatpicture-com-15297-coffee-and-coffee-beans-close-up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276872"/>
            <a:ext cx="4176464" cy="2612487"/>
          </a:xfrm>
          <a:prstGeom prst="rect">
            <a:avLst/>
          </a:prstGeom>
          <a:noFill/>
        </p:spPr>
      </p:pic>
      <p:pic>
        <p:nvPicPr>
          <p:cNvPr id="8" name="Picture 6" descr="http://www.hostalelmontanesantigua.com/Antigua/2006072011191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4123537"/>
            <a:ext cx="4355976" cy="2734463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44016" y="620688"/>
            <a:ext cx="457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GT" sz="1400" dirty="0" smtClean="0">
                <a:latin typeface="Book Antiqua" pitchFamily="18" charset="0"/>
                <a:cs typeface="Arial" pitchFamily="34" charset="0"/>
              </a:rPr>
              <a:t>Guatemala fue seleccionada por la British </a:t>
            </a:r>
            <a:r>
              <a:rPr lang="es-GT" sz="1400" dirty="0" err="1" smtClean="0">
                <a:latin typeface="Book Antiqua" pitchFamily="18" charset="0"/>
                <a:cs typeface="Arial" pitchFamily="34" charset="0"/>
              </a:rPr>
              <a:t>Broadcasting</a:t>
            </a:r>
            <a:r>
              <a:rPr lang="es-GT" sz="1400" dirty="0" smtClean="0">
                <a:latin typeface="Book Antiqua" pitchFamily="18" charset="0"/>
                <a:cs typeface="Arial" pitchFamily="34" charset="0"/>
              </a:rPr>
              <a:t> </a:t>
            </a:r>
            <a:r>
              <a:rPr lang="es-GT" sz="1400" dirty="0" err="1" smtClean="0">
                <a:latin typeface="Book Antiqua" pitchFamily="18" charset="0"/>
                <a:cs typeface="Arial" pitchFamily="34" charset="0"/>
              </a:rPr>
              <a:t>Corporation</a:t>
            </a:r>
            <a:r>
              <a:rPr lang="es-GT" sz="1400" dirty="0" smtClean="0">
                <a:latin typeface="Book Antiqua" pitchFamily="18" charset="0"/>
                <a:cs typeface="Arial" pitchFamily="34" charset="0"/>
              </a:rPr>
              <a:t> (BBC) como el número 1 de los 10 mejores destinos vacacionales del mundo en el segmento cultural.</a:t>
            </a:r>
          </a:p>
          <a:p>
            <a:pPr>
              <a:buFont typeface="Wingdings" pitchFamily="2" charset="2"/>
              <a:buChar char="ü"/>
            </a:pPr>
            <a:endParaRPr lang="es-GT" sz="1400" dirty="0" smtClean="0">
              <a:latin typeface="Book Antiqua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GT" sz="1400" dirty="0" smtClean="0">
                <a:latin typeface="Book Antiqua" pitchFamily="18" charset="0"/>
                <a:cs typeface="Arial" pitchFamily="34" charset="0"/>
              </a:rPr>
              <a:t>Único país de Latinoamérica con 4 volcanes activos. </a:t>
            </a:r>
            <a:endParaRPr lang="es-GT" sz="1400" dirty="0">
              <a:latin typeface="Book Antiqua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16016" y="2852936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s-GT" sz="1400" dirty="0" smtClean="0">
                <a:latin typeface="Book Antiqua" pitchFamily="18" charset="0"/>
                <a:cs typeface="Arial" pitchFamily="34" charset="0"/>
              </a:rPr>
              <a:t>Principal proveedor para la cadena Starbucks de café de alta calidad. </a:t>
            </a:r>
          </a:p>
          <a:p>
            <a:pPr lvl="0">
              <a:buFont typeface="Wingdings" pitchFamily="2" charset="2"/>
              <a:buChar char="ü"/>
            </a:pPr>
            <a:endParaRPr lang="es-GT" sz="1400" dirty="0" smtClean="0">
              <a:latin typeface="Book Antiqua" pitchFamily="18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s-GT" sz="1400" dirty="0" smtClean="0">
                <a:latin typeface="Book Antiqua" pitchFamily="18" charset="0"/>
                <a:cs typeface="Arial" pitchFamily="34" charset="0"/>
              </a:rPr>
              <a:t>Principal exportador de arveja china a Estados Unidos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79512" y="5085184"/>
            <a:ext cx="4572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GT" sz="1400" dirty="0" smtClean="0">
                <a:latin typeface="Book Antiqua" pitchFamily="18" charset="0"/>
                <a:cs typeface="Arial" pitchFamily="34" charset="0"/>
              </a:rPr>
              <a:t>Antigua Guatemala fue catalogada como “Patrimonio de la Humanidad” por la UNESCO en 1979. </a:t>
            </a:r>
          </a:p>
          <a:p>
            <a:pPr>
              <a:buFont typeface="Wingdings" pitchFamily="2" charset="2"/>
              <a:buChar char="ü"/>
            </a:pPr>
            <a:endParaRPr lang="es-GT" sz="1400" dirty="0" smtClean="0">
              <a:latin typeface="Book Antiqua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GT" sz="1400" dirty="0" smtClean="0">
                <a:latin typeface="Book Antiqua" pitchFamily="18" charset="0"/>
                <a:cs typeface="Arial" pitchFamily="34" charset="0"/>
              </a:rPr>
              <a:t>El guatemalteco Miguel Ángel Asturias ganó el premio </a:t>
            </a:r>
            <a:r>
              <a:rPr lang="es-GT" sz="1400" dirty="0" err="1" smtClean="0">
                <a:latin typeface="Book Antiqua" pitchFamily="18" charset="0"/>
                <a:cs typeface="Arial" pitchFamily="34" charset="0"/>
              </a:rPr>
              <a:t>Nóbel</a:t>
            </a:r>
            <a:r>
              <a:rPr lang="es-GT" sz="1400" dirty="0" smtClean="0">
                <a:latin typeface="Book Antiqua" pitchFamily="18" charset="0"/>
                <a:cs typeface="Arial" pitchFamily="34" charset="0"/>
              </a:rPr>
              <a:t> de Literatura en el año 1967.</a:t>
            </a:r>
            <a:r>
              <a:rPr lang="es-GT" sz="1400" dirty="0" smtClean="0">
                <a:latin typeface="Book Antiqua" pitchFamily="18" charset="0"/>
              </a:rPr>
              <a:t> </a:t>
            </a:r>
            <a:r>
              <a:rPr lang="es-GT" b="1" dirty="0" smtClean="0">
                <a:latin typeface="Book Antiqua" pitchFamily="18" charset="0"/>
              </a:rPr>
              <a:t/>
            </a:r>
            <a:br>
              <a:rPr lang="es-GT" b="1" dirty="0" smtClean="0">
                <a:latin typeface="Book Antiqua" pitchFamily="18" charset="0"/>
              </a:rPr>
            </a:br>
            <a:r>
              <a:rPr lang="es-GT" b="1" dirty="0" smtClean="0">
                <a:latin typeface="Book Antiqua" pitchFamily="18" charset="0"/>
              </a:rPr>
              <a:t> </a:t>
            </a:r>
            <a:br>
              <a:rPr lang="es-GT" b="1" dirty="0" smtClean="0">
                <a:latin typeface="Book Antiqua" pitchFamily="18" charset="0"/>
              </a:rPr>
            </a:br>
            <a:endParaRPr lang="es-GT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228184" y="332656"/>
            <a:ext cx="273630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5044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 eaLnBrk="1" hangingPunct="1"/>
            <a:r>
              <a:rPr lang="es-G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ＭＳ Ｐゴシック" pitchFamily="27" charset="-128"/>
                <a:cs typeface="Arial" pitchFamily="34" charset="0"/>
              </a:rPr>
              <a:t>Turismo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980728"/>
            <a:ext cx="2920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endParaRPr lang="es-GT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endParaRPr lang="es-GT" dirty="0"/>
          </a:p>
        </p:txBody>
      </p:sp>
      <p:pic>
        <p:nvPicPr>
          <p:cNvPr id="56328" name="Picture 8" descr="http://media.lonelyplanet.com/lpi/3554/3554-32/469x26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23773"/>
            <a:ext cx="4572000" cy="2573579"/>
          </a:xfrm>
          <a:prstGeom prst="rect">
            <a:avLst/>
          </a:prstGeom>
          <a:noFill/>
        </p:spPr>
      </p:pic>
      <p:pic>
        <p:nvPicPr>
          <p:cNvPr id="56330" name="Picture 10" descr="http://upload.wikimedia.org/wikipedia/commons/e/e7/Tikal_mayan_ruins_2009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5064"/>
            <a:ext cx="4497083" cy="2592288"/>
          </a:xfrm>
          <a:prstGeom prst="rect">
            <a:avLst/>
          </a:prstGeom>
          <a:noFill/>
        </p:spPr>
      </p:pic>
      <p:pic>
        <p:nvPicPr>
          <p:cNvPr id="56336" name="Picture 16" descr="http://imagenes.viajeros.com/fotos/t/ty/tygscajr-1299544036-bg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92696"/>
            <a:ext cx="4248472" cy="3083407"/>
          </a:xfrm>
          <a:prstGeom prst="rect">
            <a:avLst/>
          </a:prstGeom>
          <a:noFill/>
        </p:spPr>
      </p:pic>
      <p:pic>
        <p:nvPicPr>
          <p:cNvPr id="56342" name="Picture 22" descr="http://img67.imageshack.us/img67/9222/dsc02505zg3a1rr9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9899" y="620688"/>
            <a:ext cx="4714101" cy="31603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248"/>
            <a:ext cx="9232989" cy="676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220072" y="5750004"/>
            <a:ext cx="41044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ＭＳ Ｐゴシック" pitchFamily="27" charset="-128"/>
                <a:cs typeface="Arial" pitchFamily="34" charset="0"/>
              </a:rPr>
              <a:t>Su gente</a:t>
            </a:r>
            <a:endParaRPr lang="es-GT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philmckinney.com/wp/wp-content/uploads/2012/06/speech_bubble_reviews_no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857364"/>
            <a:ext cx="3714776" cy="371477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7158" y="1071546"/>
            <a:ext cx="6628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5400" b="1" dirty="0" smtClean="0">
                <a:solidFill>
                  <a:srgbClr val="002060"/>
                </a:solidFill>
                <a:latin typeface="Book Antiqua" pitchFamily="18" charset="0"/>
              </a:rPr>
              <a:t>Educación tributaria</a:t>
            </a:r>
            <a:endParaRPr lang="es-GT" sz="5400" dirty="0"/>
          </a:p>
        </p:txBody>
      </p:sp>
      <p:sp>
        <p:nvSpPr>
          <p:cNvPr id="4" name="3 Rectángulo"/>
          <p:cNvSpPr/>
          <p:nvPr/>
        </p:nvSpPr>
        <p:spPr>
          <a:xfrm>
            <a:off x="7884368" y="6021288"/>
            <a:ext cx="85151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GT" sz="600" b="1" dirty="0" smtClean="0">
                <a:solidFill>
                  <a:srgbClr val="002060"/>
                </a:solidFill>
                <a:latin typeface="Book Antiqua" pitchFamily="18" charset="0"/>
              </a:rPr>
              <a:t>PhilMckinney.com</a:t>
            </a:r>
            <a:endParaRPr lang="es-GT" sz="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6000768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srgbClr val="3333CC"/>
                </a:solidFill>
              </a:rPr>
              <a:t>www.censat.org.gt</a:t>
            </a:r>
            <a:endParaRPr lang="es-GT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6228184" y="332656"/>
            <a:ext cx="273630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411" name="4 CuadroTexto"/>
          <p:cNvSpPr txBox="1">
            <a:spLocks noChangeArrowheads="1"/>
          </p:cNvSpPr>
          <p:nvPr/>
        </p:nvSpPr>
        <p:spPr bwMode="auto">
          <a:xfrm>
            <a:off x="0" y="42838"/>
            <a:ext cx="9109075" cy="5778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s-GT" sz="2400" dirty="0" smtClean="0">
                <a:latin typeface="Book Antiqua" pitchFamily="18" charset="0"/>
              </a:rPr>
              <a:t>Talleres sistemáticos dirigidos 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7504" y="548680"/>
            <a:ext cx="597666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GT" sz="2400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s-GT" sz="2000" dirty="0" smtClean="0">
                <a:latin typeface="Book Antiqua" pitchFamily="18" charset="0"/>
              </a:rPr>
              <a:t>Estudiantes, docentes y padres de familia</a:t>
            </a:r>
          </a:p>
          <a:p>
            <a:pPr>
              <a:buFont typeface="Wingdings" pitchFamily="2" charset="2"/>
              <a:buChar char="ü"/>
            </a:pPr>
            <a:r>
              <a:rPr lang="es-GT" sz="2000" dirty="0" smtClean="0">
                <a:latin typeface="Book Antiqua" pitchFamily="18" charset="0"/>
              </a:rPr>
              <a:t>Primaria, secundaria, diversificado y universidades</a:t>
            </a:r>
          </a:p>
          <a:p>
            <a:pPr>
              <a:buFont typeface="Wingdings" pitchFamily="2" charset="2"/>
              <a:buChar char="ü"/>
            </a:pPr>
            <a:r>
              <a:rPr lang="es-GT" sz="2000" dirty="0" smtClean="0">
                <a:latin typeface="Book Antiqua" pitchFamily="18" charset="0"/>
              </a:rPr>
              <a:t>Organizaciones municipales </a:t>
            </a:r>
          </a:p>
          <a:p>
            <a:pPr>
              <a:buFont typeface="Wingdings" pitchFamily="2" charset="2"/>
              <a:buChar char="ü"/>
            </a:pPr>
            <a:r>
              <a:rPr lang="es-GT" sz="2000" dirty="0" smtClean="0">
                <a:latin typeface="Book Antiqua" pitchFamily="18" charset="0"/>
              </a:rPr>
              <a:t>Apoyo educativo a proyectos internacionales </a:t>
            </a:r>
          </a:p>
          <a:p>
            <a:pPr>
              <a:buFont typeface="Wingdings" pitchFamily="2" charset="2"/>
              <a:buChar char="ü"/>
            </a:pPr>
            <a:r>
              <a:rPr lang="es-GT" sz="2000" dirty="0" smtClean="0">
                <a:latin typeface="Book Antiqua" pitchFamily="18" charset="0"/>
              </a:rPr>
              <a:t>  (Plan Internacional) en el área rural</a:t>
            </a:r>
          </a:p>
          <a:p>
            <a:pPr>
              <a:buFont typeface="Wingdings" pitchFamily="2" charset="2"/>
              <a:buChar char="ü"/>
            </a:pPr>
            <a:r>
              <a:rPr lang="es-GT" sz="2000" dirty="0" smtClean="0">
                <a:latin typeface="Book Antiqua" pitchFamily="18" charset="0"/>
              </a:rPr>
              <a:t>Contribuyentes (actualización legal – presencial y </a:t>
            </a:r>
            <a:r>
              <a:rPr lang="es-GT" sz="2000" dirty="0" err="1" smtClean="0">
                <a:latin typeface="Book Antiqua" pitchFamily="18" charset="0"/>
              </a:rPr>
              <a:t>on</a:t>
            </a:r>
            <a:r>
              <a:rPr lang="es-GT" sz="2000" dirty="0" smtClean="0">
                <a:latin typeface="Book Antiqua" pitchFamily="18" charset="0"/>
              </a:rPr>
              <a:t> line)</a:t>
            </a:r>
          </a:p>
          <a:p>
            <a:pPr>
              <a:buFont typeface="Wingdings" pitchFamily="2" charset="2"/>
              <a:buChar char="ü"/>
            </a:pPr>
            <a:endParaRPr lang="es-GT" dirty="0"/>
          </a:p>
        </p:txBody>
      </p:sp>
      <p:pic>
        <p:nvPicPr>
          <p:cNvPr id="6" name="5 Imagen" descr="DSC01106.JPG"/>
          <p:cNvPicPr>
            <a:picLocks noChangeAspect="1"/>
          </p:cNvPicPr>
          <p:nvPr/>
        </p:nvPicPr>
        <p:blipFill>
          <a:blip r:embed="rId3" cstate="print"/>
          <a:srcRect l="2886" t="29069" r="34275" b="25231"/>
          <a:stretch>
            <a:fillRect/>
          </a:stretch>
        </p:blipFill>
        <p:spPr>
          <a:xfrm>
            <a:off x="4786314" y="3571876"/>
            <a:ext cx="3672408" cy="2329548"/>
          </a:xfrm>
          <a:prstGeom prst="rect">
            <a:avLst/>
          </a:prstGeom>
        </p:spPr>
      </p:pic>
      <p:pic>
        <p:nvPicPr>
          <p:cNvPr id="7" name="6 Imagen" descr="DSC011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908720"/>
            <a:ext cx="2712301" cy="2034226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643314"/>
            <a:ext cx="3168352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0" y="6000768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srgbClr val="3333CC"/>
                </a:solidFill>
              </a:rPr>
              <a:t>www.censat.org.gt</a:t>
            </a:r>
            <a:endParaRPr lang="es-GT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51520" y="2132856"/>
            <a:ext cx="1655946" cy="2831427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rgbClr val="0033CC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extrusionH="76200">
            <a:bevelT prst="angle"/>
            <a:bevelB w="139700" h="139700" prst="divot"/>
            <a:extrusionClr>
              <a:schemeClr val="tx2">
                <a:lumMod val="75000"/>
              </a:schemeClr>
            </a:extrusionClr>
          </a:sp3d>
        </p:spPr>
        <p:txBody>
          <a:bodyPr wrap="none" anchor="ctr"/>
          <a:lstStyle/>
          <a:p>
            <a:pPr algn="ctr">
              <a:defRPr/>
            </a:pPr>
            <a:r>
              <a:rPr lang="es-CO" sz="2400" b="1" dirty="0">
                <a:solidFill>
                  <a:schemeClr val="bg1"/>
                </a:solidFill>
                <a:latin typeface="Book Antiqua" pitchFamily="18" charset="0"/>
              </a:rPr>
              <a:t>Cultura</a:t>
            </a:r>
          </a:p>
          <a:p>
            <a:pPr algn="ctr">
              <a:defRPr/>
            </a:pPr>
            <a:r>
              <a:rPr lang="es-CO" sz="2400" b="1" dirty="0">
                <a:solidFill>
                  <a:schemeClr val="bg1"/>
                </a:solidFill>
                <a:latin typeface="Book Antiqua" pitchFamily="18" charset="0"/>
              </a:rPr>
              <a:t>Tributaria</a:t>
            </a:r>
            <a:endParaRPr lang="es-MX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6391" name="Line 5"/>
          <p:cNvSpPr>
            <a:spLocks noChangeShapeType="1"/>
          </p:cNvSpPr>
          <p:nvPr/>
        </p:nvSpPr>
        <p:spPr bwMode="auto">
          <a:xfrm flipH="1" flipV="1">
            <a:off x="1979712" y="4581128"/>
            <a:ext cx="576039" cy="711423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GT">
              <a:solidFill>
                <a:srgbClr val="01359D"/>
              </a:solidFill>
            </a:endParaRPr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1331640" y="1196752"/>
            <a:ext cx="238601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rgbClr val="0000CC"/>
                </a:solidFill>
                <a:latin typeface="Book Antiqua" pitchFamily="18" charset="0"/>
              </a:rPr>
              <a:t>Conocimientos</a:t>
            </a:r>
            <a:endParaRPr lang="es-MX" sz="24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2411760" y="3068960"/>
            <a:ext cx="1341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0000CC"/>
                </a:solidFill>
                <a:latin typeface="Book Antiqua" pitchFamily="18" charset="0"/>
              </a:rPr>
              <a:t>Actitudes</a:t>
            </a:r>
          </a:p>
          <a:p>
            <a:r>
              <a:rPr lang="es-CO" sz="2000" b="1" dirty="0">
                <a:solidFill>
                  <a:srgbClr val="0000CC"/>
                </a:solidFill>
                <a:latin typeface="Book Antiqua" pitchFamily="18" charset="0"/>
              </a:rPr>
              <a:t>y valores</a:t>
            </a:r>
            <a:endParaRPr lang="es-MX" sz="20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16394" name="Text Box 8"/>
          <p:cNvSpPr txBox="1">
            <a:spLocks noChangeArrowheads="1"/>
          </p:cNvSpPr>
          <p:nvPr/>
        </p:nvSpPr>
        <p:spPr bwMode="auto">
          <a:xfrm>
            <a:off x="2123728" y="5445224"/>
            <a:ext cx="15414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rgbClr val="0000CC"/>
                </a:solidFill>
                <a:latin typeface="Book Antiqua" pitchFamily="18" charset="0"/>
              </a:rPr>
              <a:t>Prácticas</a:t>
            </a:r>
            <a:endParaRPr lang="es-MX" sz="24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16395" name="Line 9"/>
          <p:cNvSpPr>
            <a:spLocks noChangeShapeType="1"/>
          </p:cNvSpPr>
          <p:nvPr/>
        </p:nvSpPr>
        <p:spPr bwMode="auto">
          <a:xfrm>
            <a:off x="3059832" y="1628800"/>
            <a:ext cx="868" cy="1268016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GT">
              <a:solidFill>
                <a:srgbClr val="01359D"/>
              </a:solidFill>
            </a:endParaRPr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 flipH="1">
            <a:off x="3059832" y="3789040"/>
            <a:ext cx="868" cy="1430114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GT">
              <a:solidFill>
                <a:srgbClr val="01359D"/>
              </a:solidFill>
            </a:endParaRPr>
          </a:p>
        </p:txBody>
      </p:sp>
      <p:sp>
        <p:nvSpPr>
          <p:cNvPr id="16397" name="AutoShape 11"/>
          <p:cNvSpPr>
            <a:spLocks/>
          </p:cNvSpPr>
          <p:nvPr/>
        </p:nvSpPr>
        <p:spPr bwMode="auto">
          <a:xfrm>
            <a:off x="3779912" y="1196752"/>
            <a:ext cx="287834" cy="4680520"/>
          </a:xfrm>
          <a:prstGeom prst="rightBrace">
            <a:avLst>
              <a:gd name="adj1" fmla="val 141973"/>
              <a:gd name="adj2" fmla="val 50000"/>
            </a:avLst>
          </a:prstGeom>
          <a:noFill/>
          <a:ln w="508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>
              <a:solidFill>
                <a:srgbClr val="01359D"/>
              </a:solidFill>
            </a:endParaRPr>
          </a:p>
        </p:txBody>
      </p:sp>
      <p:sp>
        <p:nvSpPr>
          <p:cNvPr id="16398" name="Text Box 12"/>
          <p:cNvSpPr txBox="1">
            <a:spLocks noChangeArrowheads="1"/>
          </p:cNvSpPr>
          <p:nvPr/>
        </p:nvSpPr>
        <p:spPr bwMode="auto">
          <a:xfrm>
            <a:off x="6804248" y="1340768"/>
            <a:ext cx="1927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rgbClr val="0000CC"/>
                </a:solidFill>
                <a:latin typeface="Book Antiqua" pitchFamily="18" charset="0"/>
              </a:rPr>
              <a:t>Información</a:t>
            </a:r>
            <a:endParaRPr lang="es-MX" sz="24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16399" name="Text Box 13"/>
          <p:cNvSpPr txBox="1">
            <a:spLocks noChangeArrowheads="1"/>
          </p:cNvSpPr>
          <p:nvPr/>
        </p:nvSpPr>
        <p:spPr bwMode="auto">
          <a:xfrm>
            <a:off x="6804248" y="3356992"/>
            <a:ext cx="17414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rgbClr val="0000CC"/>
                </a:solidFill>
                <a:latin typeface="Book Antiqua" pitchFamily="18" charset="0"/>
              </a:rPr>
              <a:t>Formación</a:t>
            </a:r>
            <a:endParaRPr lang="es-MX" sz="24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16400" name="Text Box 14"/>
          <p:cNvSpPr txBox="1">
            <a:spLocks noChangeArrowheads="1"/>
          </p:cNvSpPr>
          <p:nvPr/>
        </p:nvSpPr>
        <p:spPr bwMode="auto">
          <a:xfrm>
            <a:off x="6858000" y="5013176"/>
            <a:ext cx="22860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400" b="1" dirty="0">
                <a:solidFill>
                  <a:srgbClr val="0000CC"/>
                </a:solidFill>
                <a:latin typeface="Book Antiqua" pitchFamily="18" charset="0"/>
              </a:rPr>
              <a:t> Formación de</a:t>
            </a:r>
          </a:p>
          <a:p>
            <a:r>
              <a:rPr lang="es-CO" sz="2400" b="1" dirty="0">
                <a:solidFill>
                  <a:srgbClr val="0000CC"/>
                </a:solidFill>
                <a:latin typeface="Book Antiqua" pitchFamily="18" charset="0"/>
              </a:rPr>
              <a:t> Conciencia</a:t>
            </a:r>
            <a:endParaRPr lang="es-MX" sz="24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355976" y="1484784"/>
            <a:ext cx="1873821" cy="1799406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rgbClr val="0033CC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contourW="12700" prstMaterial="metal">
            <a:bevelT/>
            <a:bevelB prst="angle"/>
            <a:contourClr>
              <a:schemeClr val="tx2">
                <a:lumMod val="75000"/>
              </a:schemeClr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Book Antiqua" pitchFamily="18" charset="0"/>
              </a:rPr>
              <a:t>Cumplimiento</a:t>
            </a:r>
          </a:p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Book Antiqua" pitchFamily="18" charset="0"/>
              </a:rPr>
              <a:t>de las </a:t>
            </a:r>
          </a:p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Book Antiqua" pitchFamily="18" charset="0"/>
              </a:rPr>
              <a:t>obligaciones</a:t>
            </a:r>
          </a:p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Book Antiqua" pitchFamily="18" charset="0"/>
              </a:rPr>
              <a:t>tributarias</a:t>
            </a:r>
            <a:endParaRPr lang="es-MX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4427984" y="4149080"/>
            <a:ext cx="1800788" cy="1656184"/>
          </a:xfrm>
          <a:prstGeom prst="ellipse">
            <a:avLst/>
          </a:prstGeom>
          <a:solidFill>
            <a:srgbClr val="013EB7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  <a:bevelB prst="angle"/>
          </a:sp3d>
        </p:spPr>
        <p:txBody>
          <a:bodyPr wrap="none" anchor="ctr"/>
          <a:lstStyle/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Book Antiqua" pitchFamily="18" charset="0"/>
              </a:rPr>
              <a:t>Gasto público</a:t>
            </a:r>
          </a:p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Book Antiqua" pitchFamily="18" charset="0"/>
              </a:rPr>
              <a:t>eficiente,</a:t>
            </a:r>
          </a:p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Book Antiqua" pitchFamily="18" charset="0"/>
              </a:rPr>
              <a:t>racional  y</a:t>
            </a:r>
          </a:p>
          <a:p>
            <a:pPr algn="ctr">
              <a:defRPr/>
            </a:pPr>
            <a:r>
              <a:rPr lang="es-CO" b="1" dirty="0">
                <a:solidFill>
                  <a:schemeClr val="bg1"/>
                </a:solidFill>
                <a:latin typeface="Book Antiqua" pitchFamily="18" charset="0"/>
              </a:rPr>
              <a:t>transparente</a:t>
            </a:r>
            <a:endParaRPr lang="es-MX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6408" name="AutoShape 18"/>
          <p:cNvSpPr>
            <a:spLocks/>
          </p:cNvSpPr>
          <p:nvPr/>
        </p:nvSpPr>
        <p:spPr bwMode="auto">
          <a:xfrm>
            <a:off x="6444208" y="1268760"/>
            <a:ext cx="360362" cy="4680520"/>
          </a:xfrm>
          <a:prstGeom prst="leftBrace">
            <a:avLst>
              <a:gd name="adj1" fmla="val 132220"/>
              <a:gd name="adj2" fmla="val 50000"/>
            </a:avLst>
          </a:prstGeom>
          <a:noFill/>
          <a:ln w="50800">
            <a:solidFill>
              <a:srgbClr val="00206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GT">
              <a:solidFill>
                <a:srgbClr val="01359D"/>
              </a:solidFill>
            </a:endParaRPr>
          </a:p>
        </p:txBody>
      </p:sp>
      <p:sp>
        <p:nvSpPr>
          <p:cNvPr id="21" name="Rectangle 19"/>
          <p:cNvSpPr txBox="1">
            <a:spLocks noChangeArrowheads="1"/>
          </p:cNvSpPr>
          <p:nvPr/>
        </p:nvSpPr>
        <p:spPr bwMode="auto">
          <a:xfrm>
            <a:off x="107504" y="116632"/>
            <a:ext cx="64807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MX" sz="3400" b="1" dirty="0">
                <a:latin typeface="Book Antiqua" pitchFamily="18" charset="0"/>
              </a:rPr>
              <a:t>La Cultura Tributaria en </a:t>
            </a:r>
            <a:r>
              <a:rPr lang="es-MX" sz="3400" b="1" dirty="0" smtClean="0">
                <a:latin typeface="Book Antiqua" pitchFamily="18" charset="0"/>
              </a:rPr>
              <a:t>el desarrollo del país</a:t>
            </a:r>
            <a:r>
              <a:rPr lang="es-MX" sz="3400" b="1" dirty="0" smtClean="0">
                <a:solidFill>
                  <a:srgbClr val="0000CC"/>
                </a:solidFill>
                <a:latin typeface="Book Antiqua" pitchFamily="18" charset="0"/>
              </a:rPr>
              <a:t> </a:t>
            </a:r>
            <a:endParaRPr lang="es-ES" sz="3400" b="1" dirty="0">
              <a:solidFill>
                <a:srgbClr val="0000CC"/>
              </a:solidFill>
              <a:latin typeface="Book Antiqua" pitchFamily="18" charset="0"/>
            </a:endParaRPr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 flipH="1">
            <a:off x="2051720" y="1772816"/>
            <a:ext cx="360040" cy="831453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GT">
              <a:solidFill>
                <a:srgbClr val="01359D"/>
              </a:solidFill>
            </a:endParaRPr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 flipH="1">
            <a:off x="2051720" y="3429000"/>
            <a:ext cx="360362" cy="0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GT">
              <a:solidFill>
                <a:srgbClr val="01359D"/>
              </a:solidFill>
            </a:endParaRPr>
          </a:p>
        </p:txBody>
      </p:sp>
      <p:sp>
        <p:nvSpPr>
          <p:cNvPr id="16407" name="Line 17"/>
          <p:cNvSpPr>
            <a:spLocks noChangeShapeType="1"/>
          </p:cNvSpPr>
          <p:nvPr/>
        </p:nvSpPr>
        <p:spPr bwMode="auto">
          <a:xfrm>
            <a:off x="5292080" y="3429000"/>
            <a:ext cx="0" cy="576064"/>
          </a:xfrm>
          <a:prstGeom prst="line">
            <a:avLst/>
          </a:prstGeom>
          <a:noFill/>
          <a:ln w="50800">
            <a:solidFill>
              <a:srgbClr val="00206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s-GT">
              <a:solidFill>
                <a:srgbClr val="01359D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0" y="6000768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srgbClr val="3333CC"/>
                </a:solidFill>
              </a:rPr>
              <a:t>www.censat.org.gt</a:t>
            </a:r>
            <a:endParaRPr lang="es-GT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0" y="908720"/>
          <a:ext cx="89644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79512" y="0"/>
            <a:ext cx="626469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s-GT" sz="2800" b="1" dirty="0">
                <a:latin typeface="Book Antiqua" pitchFamily="18" charset="0"/>
              </a:rPr>
              <a:t>Temas </a:t>
            </a:r>
            <a:r>
              <a:rPr lang="es-GT" sz="2800" b="1" dirty="0" smtClean="0">
                <a:latin typeface="Book Antiqua" pitchFamily="18" charset="0"/>
              </a:rPr>
              <a:t>de </a:t>
            </a:r>
            <a:r>
              <a:rPr lang="es-GT" sz="2800" b="1" dirty="0">
                <a:latin typeface="Book Antiqua" pitchFamily="18" charset="0"/>
              </a:rPr>
              <a:t>los </a:t>
            </a:r>
            <a:r>
              <a:rPr lang="es-GT" sz="2800" b="1" dirty="0" smtClean="0">
                <a:latin typeface="Book Antiqua" pitchFamily="18" charset="0"/>
              </a:rPr>
              <a:t>talleres</a:t>
            </a:r>
            <a:endParaRPr lang="es-GT" sz="2400" dirty="0">
              <a:latin typeface="Book Antiqua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000768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 smtClean="0">
                <a:solidFill>
                  <a:srgbClr val="3333CC"/>
                </a:solidFill>
              </a:rPr>
              <a:t>www.censat.org.gt</a:t>
            </a:r>
            <a:endParaRPr lang="es-GT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2090</TotalTime>
  <Words>386</Words>
  <Application>Microsoft Office PowerPoint</Application>
  <PresentationFormat>Apresentação na tela (4:3)</PresentationFormat>
  <Paragraphs>87</Paragraphs>
  <Slides>13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Tema de Office</vt:lpstr>
      <vt:lpstr>Slide 1</vt:lpstr>
      <vt:lpstr>Información general sobre Guatemala </vt:lpstr>
      <vt:lpstr>Datos curiosos </vt:lpstr>
      <vt:lpstr>Turismo </vt:lpstr>
      <vt:lpstr>Slide 5</vt:lpstr>
      <vt:lpstr>Slide 6</vt:lpstr>
      <vt:lpstr>Slide 7</vt:lpstr>
      <vt:lpstr>Slide 8</vt:lpstr>
      <vt:lpstr>Slide 9</vt:lpstr>
      <vt:lpstr>Slide 10</vt:lpstr>
      <vt:lpstr>Slide 11</vt:lpstr>
      <vt:lpstr>Web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mhcaball</dc:creator>
  <cp:lastModifiedBy>esaf</cp:lastModifiedBy>
  <cp:revision>219</cp:revision>
  <dcterms:created xsi:type="dcterms:W3CDTF">2013-01-23T17:09:18Z</dcterms:created>
  <dcterms:modified xsi:type="dcterms:W3CDTF">2013-04-16T14:18:26Z</dcterms:modified>
</cp:coreProperties>
</file>